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34" r:id="rId1"/>
  </p:sldMasterIdLst>
  <p:notesMasterIdLst>
    <p:notesMasterId r:id="rId29"/>
  </p:notesMasterIdLst>
  <p:sldIdLst>
    <p:sldId id="256" r:id="rId2"/>
    <p:sldId id="281" r:id="rId3"/>
    <p:sldId id="258" r:id="rId4"/>
    <p:sldId id="269" r:id="rId5"/>
    <p:sldId id="259" r:id="rId6"/>
    <p:sldId id="261" r:id="rId7"/>
    <p:sldId id="262" r:id="rId8"/>
    <p:sldId id="280" r:id="rId9"/>
    <p:sldId id="282" r:id="rId10"/>
    <p:sldId id="285" r:id="rId11"/>
    <p:sldId id="286" r:id="rId12"/>
    <p:sldId id="263" r:id="rId13"/>
    <p:sldId id="264" r:id="rId14"/>
    <p:sldId id="265" r:id="rId15"/>
    <p:sldId id="276" r:id="rId16"/>
    <p:sldId id="270" r:id="rId17"/>
    <p:sldId id="267" r:id="rId18"/>
    <p:sldId id="277" r:id="rId19"/>
    <p:sldId id="266" r:id="rId20"/>
    <p:sldId id="272" r:id="rId21"/>
    <p:sldId id="271" r:id="rId22"/>
    <p:sldId id="275" r:id="rId23"/>
    <p:sldId id="273" r:id="rId24"/>
    <p:sldId id="274" r:id="rId25"/>
    <p:sldId id="283" r:id="rId26"/>
    <p:sldId id="284" r:id="rId27"/>
    <p:sldId id="260" r:id="rId2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30" d="100"/>
          <a:sy n="130" d="100"/>
        </p:scale>
        <p:origin x="-1672" y="-9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notesMaster" Target="notesMasters/notesMaster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printerSettings" Target="printerSettings/printerSettings1.bin"/><Relationship Id="rId31" Type="http://schemas.openxmlformats.org/officeDocument/2006/relationships/presProps" Target="presProps.xml"/><Relationship Id="rId32" Type="http://schemas.openxmlformats.org/officeDocument/2006/relationships/viewProps" Target="viewProps.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theme" Target="theme/theme1.xml"/><Relationship Id="rId34"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0F354C5-806D-C84C-AB33-01A3EDF95BDA}" type="datetimeFigureOut">
              <a:rPr lang="en-US" smtClean="0"/>
              <a:t>8/21/15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7215B0A-BEFD-5740-8C3D-E1508BED0DB1}" type="slidenum">
              <a:rPr lang="en-US" smtClean="0"/>
              <a:t>‹#›</a:t>
            </a:fld>
            <a:endParaRPr lang="en-US"/>
          </a:p>
        </p:txBody>
      </p:sp>
    </p:spTree>
    <p:extLst>
      <p:ext uri="{BB962C8B-B14F-4D97-AF65-F5344CB8AC3E}">
        <p14:creationId xmlns:p14="http://schemas.microsoft.com/office/powerpoint/2010/main" val="3615777699"/>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Inflammation!!!</a:t>
            </a:r>
            <a:endParaRPr lang="en-US" dirty="0"/>
          </a:p>
        </p:txBody>
      </p:sp>
      <p:sp>
        <p:nvSpPr>
          <p:cNvPr id="4" name="Slide Number Placeholder 3"/>
          <p:cNvSpPr>
            <a:spLocks noGrp="1"/>
          </p:cNvSpPr>
          <p:nvPr>
            <p:ph type="sldNum" sz="quarter" idx="10"/>
          </p:nvPr>
        </p:nvSpPr>
        <p:spPr/>
        <p:txBody>
          <a:bodyPr/>
          <a:lstStyle/>
          <a:p>
            <a:fld id="{FFA13E61-3F61-B443-A042-043BAA171A99}" type="slidenum">
              <a:rPr lang="en-US" smtClean="0"/>
              <a:t>13</a:t>
            </a:fld>
            <a:endParaRPr lang="en-US"/>
          </a:p>
        </p:txBody>
      </p:sp>
    </p:spTree>
    <p:extLst>
      <p:ext uri="{BB962C8B-B14F-4D97-AF65-F5344CB8AC3E}">
        <p14:creationId xmlns:p14="http://schemas.microsoft.com/office/powerpoint/2010/main" val="3448413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FA13E61-3F61-B443-A042-043BAA171A99}" type="slidenum">
              <a:rPr lang="en-US" smtClean="0"/>
              <a:t>19</a:t>
            </a:fld>
            <a:endParaRPr lang="en-US"/>
          </a:p>
        </p:txBody>
      </p:sp>
    </p:spTree>
    <p:extLst>
      <p:ext uri="{BB962C8B-B14F-4D97-AF65-F5344CB8AC3E}">
        <p14:creationId xmlns:p14="http://schemas.microsoft.com/office/powerpoint/2010/main" val="10522284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Reconciliation…an</a:t>
            </a:r>
            <a:r>
              <a:rPr lang="en-US" baseline="0" dirty="0" smtClean="0"/>
              <a:t> important – vital part of resilience.</a:t>
            </a:r>
            <a:endParaRPr lang="en-US" dirty="0"/>
          </a:p>
        </p:txBody>
      </p:sp>
      <p:sp>
        <p:nvSpPr>
          <p:cNvPr id="4" name="Slide Number Placeholder 3"/>
          <p:cNvSpPr>
            <a:spLocks noGrp="1"/>
          </p:cNvSpPr>
          <p:nvPr>
            <p:ph type="sldNum" sz="quarter" idx="10"/>
          </p:nvPr>
        </p:nvSpPr>
        <p:spPr/>
        <p:txBody>
          <a:bodyPr/>
          <a:lstStyle/>
          <a:p>
            <a:fld id="{FFA13E61-3F61-B443-A042-043BAA171A99}" type="slidenum">
              <a:rPr lang="en-US" smtClean="0"/>
              <a:t>27</a:t>
            </a:fld>
            <a:endParaRPr lang="en-US"/>
          </a:p>
        </p:txBody>
      </p:sp>
    </p:spTree>
    <p:extLst>
      <p:ext uri="{BB962C8B-B14F-4D97-AF65-F5344CB8AC3E}">
        <p14:creationId xmlns:p14="http://schemas.microsoft.com/office/powerpoint/2010/main" val="5934574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6.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 Id="rId3" Type="http://schemas.openxmlformats.org/officeDocument/2006/relationships/image" Target="../media/image8.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 Id="rId3" Type="http://schemas.openxmlformats.org/officeDocument/2006/relationships/image" Target="../media/image6.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8" name="Picture 7" descr="Overlay-TitleSlide.png"/>
          <p:cNvPicPr>
            <a:picLocks noChangeAspect="1"/>
          </p:cNvPicPr>
          <p:nvPr/>
        </p:nvPicPr>
        <p:blipFill>
          <a:blip r:embed="rId2"/>
          <a:stretch>
            <a:fillRect/>
          </a:stretch>
        </p:blipFill>
        <p:spPr>
          <a:xfrm>
            <a:off x="158367" y="187452"/>
            <a:ext cx="8827266" cy="6483096"/>
          </a:xfrm>
          <a:prstGeom prst="rect">
            <a:avLst/>
          </a:prstGeom>
        </p:spPr>
      </p:pic>
      <p:sp>
        <p:nvSpPr>
          <p:cNvPr id="6" name="Slide Number Placeholder 5"/>
          <p:cNvSpPr>
            <a:spLocks noGrp="1"/>
          </p:cNvSpPr>
          <p:nvPr>
            <p:ph type="sldNum" sz="quarter" idx="12"/>
          </p:nvPr>
        </p:nvSpPr>
        <p:spPr/>
        <p:txBody>
          <a:bodyPr/>
          <a:lstStyle/>
          <a:p>
            <a:fld id="{D7E63A33-8271-4DD0-9C48-789913D7C115}" type="slidenum">
              <a:rPr lang="en-US" smtClean="0"/>
              <a:pPr/>
              <a:t>‹#›</a:t>
            </a:fld>
            <a:endParaRPr lang="en-US"/>
          </a:p>
        </p:txBody>
      </p:sp>
      <p:sp>
        <p:nvSpPr>
          <p:cNvPr id="2" name="Title 1"/>
          <p:cNvSpPr>
            <a:spLocks noGrp="1"/>
          </p:cNvSpPr>
          <p:nvPr>
            <p:ph type="ctrTitle"/>
          </p:nvPr>
        </p:nvSpPr>
        <p:spPr>
          <a:xfrm>
            <a:off x="1600200" y="2492375"/>
            <a:ext cx="6762749" cy="1470025"/>
          </a:xfrm>
        </p:spPr>
        <p:txBody>
          <a:bodyPr/>
          <a:lstStyle>
            <a:lvl1pPr algn="r">
              <a:defRPr sz="4400"/>
            </a:lvl1pPr>
          </a:lstStyle>
          <a:p>
            <a:r>
              <a:rPr lang="en-US" smtClean="0"/>
              <a:t>Click to edit Master title style</a:t>
            </a:r>
            <a:endParaRPr/>
          </a:p>
        </p:txBody>
      </p:sp>
      <p:sp>
        <p:nvSpPr>
          <p:cNvPr id="3" name="Subtitle 2"/>
          <p:cNvSpPr>
            <a:spLocks noGrp="1"/>
          </p:cNvSpPr>
          <p:nvPr>
            <p:ph type="subTitle" idx="1"/>
          </p:nvPr>
        </p:nvSpPr>
        <p:spPr>
          <a:xfrm>
            <a:off x="1600201" y="3966882"/>
            <a:ext cx="6762749" cy="1752600"/>
          </a:xfrm>
        </p:spPr>
        <p:txBody>
          <a:bodyPr>
            <a:normAutofit/>
          </a:bodyPr>
          <a:lstStyle>
            <a:lvl1pPr marL="0" indent="0" algn="r">
              <a:spcBef>
                <a:spcPts val="600"/>
              </a:spcBef>
              <a:buNone/>
              <a:defRPr sz="18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dirty="0"/>
          </a:p>
        </p:txBody>
      </p:sp>
      <p:sp>
        <p:nvSpPr>
          <p:cNvPr id="4" name="Date Placeholder 3"/>
          <p:cNvSpPr>
            <a:spLocks noGrp="1"/>
          </p:cNvSpPr>
          <p:nvPr>
            <p:ph type="dt" sz="half" idx="10"/>
          </p:nvPr>
        </p:nvSpPr>
        <p:spPr/>
        <p:txBody>
          <a:bodyPr/>
          <a:lstStyle/>
          <a:p>
            <a:fld id="{28E80666-FB37-4B36-9149-507F3B0178E3}" type="datetimeFigureOut">
              <a:rPr lang="en-US" smtClean="0"/>
              <a:pPr/>
              <a:t>8/21/15</a:t>
            </a:fld>
            <a:endParaRPr lang="en-US"/>
          </a:p>
        </p:txBody>
      </p:sp>
      <p:sp>
        <p:nvSpPr>
          <p:cNvPr id="5" name="Footer Placeholder 4"/>
          <p:cNvSpPr>
            <a:spLocks noGrp="1"/>
          </p:cNvSpPr>
          <p:nvPr>
            <p:ph type="ftr" sz="quarter" idx="11"/>
          </p:nvPr>
        </p:nvSpPr>
        <p:spPr/>
        <p:txBody>
          <a:bodyPr/>
          <a:lstStyle/>
          <a:p>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8" name="Picture 7" descr="Overlay-ContentSlides.png"/>
          <p:cNvPicPr>
            <a:picLocks noChangeAspect="1"/>
          </p:cNvPicPr>
          <p:nvPr/>
        </p:nvPicPr>
        <p:blipFill>
          <a:blip r:embed="rId2"/>
          <a:stretch>
            <a:fillRect/>
          </a:stretch>
        </p:blipFill>
        <p:spPr>
          <a:xfrm>
            <a:off x="150887" y="186645"/>
            <a:ext cx="8827266" cy="6483096"/>
          </a:xfrm>
          <a:prstGeom prst="rect">
            <a:avLst/>
          </a:prstGeom>
        </p:spPr>
      </p:pic>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8354DCA3-ACED-8743-AA08-45BF4A84D6E8}" type="datetimeFigureOut">
              <a:rPr lang="en-US" smtClean="0"/>
              <a:t>8/21/15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CF9DDD-1740-8A45-A48F-284A57D622A9}"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8" name="Picture 7" descr="Overlay-SectionHeader.png"/>
          <p:cNvPicPr>
            <a:picLocks noChangeAspect="1"/>
          </p:cNvPicPr>
          <p:nvPr/>
        </p:nvPicPr>
        <p:blipFill>
          <a:blip r:embed="rId2"/>
          <a:stretch>
            <a:fillRect/>
          </a:stretch>
        </p:blipFill>
        <p:spPr>
          <a:xfrm>
            <a:off x="158367" y="187452"/>
            <a:ext cx="8827266" cy="6483096"/>
          </a:xfrm>
          <a:prstGeom prst="rect">
            <a:avLst/>
          </a:prstGeom>
        </p:spPr>
      </p:pic>
      <p:sp>
        <p:nvSpPr>
          <p:cNvPr id="2" name="Title 1"/>
          <p:cNvSpPr>
            <a:spLocks noGrp="1"/>
          </p:cNvSpPr>
          <p:nvPr>
            <p:ph type="title"/>
          </p:nvPr>
        </p:nvSpPr>
        <p:spPr>
          <a:xfrm>
            <a:off x="779463" y="2591360"/>
            <a:ext cx="7583487" cy="1362075"/>
          </a:xfrm>
        </p:spPr>
        <p:txBody>
          <a:bodyPr anchor="b" anchorCtr="0">
            <a:noAutofit/>
          </a:bodyPr>
          <a:lstStyle>
            <a:lvl1pPr algn="l">
              <a:defRPr sz="4400" b="1" cap="none" baseline="0">
                <a:solidFill>
                  <a:schemeClr val="bg1"/>
                </a:solidFill>
              </a:defRPr>
            </a:lvl1pPr>
          </a:lstStyle>
          <a:p>
            <a:r>
              <a:rPr lang="en-US" smtClean="0"/>
              <a:t>Click to edit Master title style</a:t>
            </a:r>
            <a:endParaRPr/>
          </a:p>
        </p:txBody>
      </p:sp>
      <p:sp>
        <p:nvSpPr>
          <p:cNvPr id="3" name="Text Placeholder 2"/>
          <p:cNvSpPr>
            <a:spLocks noGrp="1"/>
          </p:cNvSpPr>
          <p:nvPr>
            <p:ph type="body" idx="1"/>
          </p:nvPr>
        </p:nvSpPr>
        <p:spPr>
          <a:xfrm>
            <a:off x="779463" y="3950354"/>
            <a:ext cx="7583487" cy="1500187"/>
          </a:xfrm>
        </p:spPr>
        <p:txBody>
          <a:bodyPr anchor="t" anchorCtr="0"/>
          <a:lstStyle>
            <a:lvl1pPr marL="0" indent="0" algn="l">
              <a:spcBef>
                <a:spcPts val="600"/>
              </a:spcBef>
              <a:buNone/>
              <a:defRPr sz="2000" cap="none" baseline="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8E80666-FB37-4B36-9149-507F3B0178E3}" type="datetimeFigureOut">
              <a:rPr lang="en-US" smtClean="0"/>
              <a:pPr/>
              <a:t>8/21/15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E63A33-8271-4DD0-9C48-789913D7C115}"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9" name="Picture 8" descr="Overlay-ContentSlides.png"/>
          <p:cNvPicPr>
            <a:picLocks noChangeAspect="1"/>
          </p:cNvPicPr>
          <p:nvPr/>
        </p:nvPicPr>
        <p:blipFill>
          <a:blip r:embed="rId2"/>
          <a:stretch>
            <a:fillRect/>
          </a:stretch>
        </p:blipFill>
        <p:spPr>
          <a:xfrm>
            <a:off x="150887" y="186645"/>
            <a:ext cx="8827266" cy="6483096"/>
          </a:xfrm>
          <a:prstGeom prst="rect">
            <a:avLst/>
          </a:prstGeom>
        </p:spPr>
      </p:pic>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779462" y="1828800"/>
            <a:ext cx="3657600" cy="4219575"/>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Content Placeholder 3"/>
          <p:cNvSpPr>
            <a:spLocks noGrp="1"/>
          </p:cNvSpPr>
          <p:nvPr>
            <p:ph sz="half" idx="2"/>
          </p:nvPr>
        </p:nvSpPr>
        <p:spPr>
          <a:xfrm>
            <a:off x="4688541" y="1828800"/>
            <a:ext cx="3657600" cy="4219575"/>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Date Placeholder 4"/>
          <p:cNvSpPr>
            <a:spLocks noGrp="1"/>
          </p:cNvSpPr>
          <p:nvPr>
            <p:ph type="dt" sz="half" idx="10"/>
          </p:nvPr>
        </p:nvSpPr>
        <p:spPr/>
        <p:txBody>
          <a:bodyPr/>
          <a:lstStyle/>
          <a:p>
            <a:fld id="{8354DCA3-ACED-8743-AA08-45BF4A84D6E8}" type="datetimeFigureOut">
              <a:rPr lang="en-US" smtClean="0"/>
              <a:t>8/21/15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8CF9DDD-1740-8A45-A48F-284A57D622A9}"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4" name="Picture 13" descr="Overlay-ContentSlides.png"/>
          <p:cNvPicPr>
            <a:picLocks noChangeAspect="1"/>
          </p:cNvPicPr>
          <p:nvPr/>
        </p:nvPicPr>
        <p:blipFill>
          <a:blip r:embed="rId2"/>
          <a:stretch>
            <a:fillRect/>
          </a:stretch>
        </p:blipFill>
        <p:spPr>
          <a:xfrm>
            <a:off x="150887" y="186645"/>
            <a:ext cx="8827266" cy="6483096"/>
          </a:xfrm>
          <a:prstGeom prst="rect">
            <a:avLst/>
          </a:prstGeom>
        </p:spPr>
      </p:pic>
      <p:sp>
        <p:nvSpPr>
          <p:cNvPr id="2" name="Title 1"/>
          <p:cNvSpPr>
            <a:spLocks noGrp="1"/>
          </p:cNvSpPr>
          <p:nvPr>
            <p:ph type="title"/>
          </p:nvPr>
        </p:nvSpPr>
        <p:spPr>
          <a:xfrm>
            <a:off x="779463" y="381000"/>
            <a:ext cx="7583487" cy="1044388"/>
          </a:xfrm>
        </p:spPr>
        <p:txBody>
          <a:bodyPr/>
          <a:lstStyle>
            <a:lvl1pPr>
              <a:defRPr/>
            </a:lvl1pPr>
          </a:lstStyle>
          <a:p>
            <a:r>
              <a:rPr lang="en-US" smtClean="0"/>
              <a:t>Click to edit Master title style</a:t>
            </a:r>
            <a:endParaRPr/>
          </a:p>
        </p:txBody>
      </p:sp>
      <p:sp>
        <p:nvSpPr>
          <p:cNvPr id="3" name="Text Placeholder 2"/>
          <p:cNvSpPr>
            <a:spLocks noGrp="1"/>
          </p:cNvSpPr>
          <p:nvPr>
            <p:ph type="body" idx="1"/>
          </p:nvPr>
        </p:nvSpPr>
        <p:spPr>
          <a:xfrm>
            <a:off x="779463" y="1438835"/>
            <a:ext cx="3657600" cy="789828"/>
          </a:xfrm>
        </p:spPr>
        <p:txBody>
          <a:bodyPr anchor="b">
            <a:noAutofit/>
          </a:bodyPr>
          <a:lstStyle>
            <a:lvl1pPr marL="0" indent="0" algn="ctr">
              <a:lnSpc>
                <a:spcPts val="3000"/>
              </a:lnSpc>
              <a:spcBef>
                <a:spcPts val="0"/>
              </a:spcBef>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779463" y="2362199"/>
            <a:ext cx="3657600" cy="3686175"/>
          </a:xfrm>
        </p:spPr>
        <p:txBody>
          <a:bodyPr>
            <a:normAutofit/>
          </a:bodyPr>
          <a:lstStyle>
            <a:lvl1pPr>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Text Placeholder 4"/>
          <p:cNvSpPr>
            <a:spLocks noGrp="1"/>
          </p:cNvSpPr>
          <p:nvPr>
            <p:ph type="body" sz="quarter" idx="3"/>
          </p:nvPr>
        </p:nvSpPr>
        <p:spPr>
          <a:xfrm>
            <a:off x="4705350" y="1438835"/>
            <a:ext cx="3657600" cy="789828"/>
          </a:xfrm>
        </p:spPr>
        <p:txBody>
          <a:bodyPr anchor="b">
            <a:noAutofit/>
          </a:bodyPr>
          <a:lstStyle>
            <a:lvl1pPr marL="0" indent="0" algn="ctr">
              <a:lnSpc>
                <a:spcPts val="3000"/>
              </a:lnSpc>
              <a:spcBef>
                <a:spcPts val="0"/>
              </a:spcBef>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05350" y="2362199"/>
            <a:ext cx="3657600" cy="3686175"/>
          </a:xfrm>
        </p:spPr>
        <p:txBody>
          <a:bodyPr>
            <a:normAutofit/>
          </a:bodyPr>
          <a:lstStyle>
            <a:lvl1pPr>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7" name="Date Placeholder 6"/>
          <p:cNvSpPr>
            <a:spLocks noGrp="1"/>
          </p:cNvSpPr>
          <p:nvPr>
            <p:ph type="dt" sz="half" idx="10"/>
          </p:nvPr>
        </p:nvSpPr>
        <p:spPr/>
        <p:txBody>
          <a:bodyPr/>
          <a:lstStyle/>
          <a:p>
            <a:fld id="{8354DCA3-ACED-8743-AA08-45BF4A84D6E8}" type="datetimeFigureOut">
              <a:rPr lang="en-US" smtClean="0"/>
              <a:t>8/21/15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8CF9DDD-1740-8A45-A48F-284A57D622A9}" type="slidenum">
              <a:rPr lang="en-US" smtClean="0"/>
              <a:t>‹#›</a:t>
            </a:fld>
            <a:endParaRPr lang="en-US"/>
          </a:p>
        </p:txBody>
      </p:sp>
      <p:cxnSp>
        <p:nvCxnSpPr>
          <p:cNvPr id="12" name="Straight Connector 11"/>
          <p:cNvCxnSpPr/>
          <p:nvPr/>
        </p:nvCxnSpPr>
        <p:spPr>
          <a:xfrm>
            <a:off x="874059" y="2286000"/>
            <a:ext cx="3563003" cy="1588"/>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4815840" y="2286000"/>
            <a:ext cx="3566160" cy="1588"/>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874059" y="2286000"/>
            <a:ext cx="3563003" cy="1588"/>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4815840" y="2286000"/>
            <a:ext cx="3566160" cy="1588"/>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2 Content, Top and Bottom">
    <p:spTree>
      <p:nvGrpSpPr>
        <p:cNvPr id="1" name=""/>
        <p:cNvGrpSpPr/>
        <p:nvPr/>
      </p:nvGrpSpPr>
      <p:grpSpPr>
        <a:xfrm>
          <a:off x="0" y="0"/>
          <a:ext cx="0" cy="0"/>
          <a:chOff x="0" y="0"/>
          <a:chExt cx="0" cy="0"/>
        </a:xfrm>
      </p:grpSpPr>
      <p:pic>
        <p:nvPicPr>
          <p:cNvPr id="9" name="Picture 8" descr="Overlay-ContentSlides.png"/>
          <p:cNvPicPr>
            <a:picLocks noChangeAspect="1"/>
          </p:cNvPicPr>
          <p:nvPr/>
        </p:nvPicPr>
        <p:blipFill>
          <a:blip r:embed="rId2"/>
          <a:stretch>
            <a:fillRect/>
          </a:stretch>
        </p:blipFill>
        <p:spPr>
          <a:xfrm>
            <a:off x="150887" y="186645"/>
            <a:ext cx="8827266" cy="6483096"/>
          </a:xfrm>
          <a:prstGeom prst="rect">
            <a:avLst/>
          </a:prstGeom>
        </p:spPr>
      </p:pic>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779462" y="1828801"/>
            <a:ext cx="7585076" cy="2057400"/>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Date Placeholder 4"/>
          <p:cNvSpPr>
            <a:spLocks noGrp="1"/>
          </p:cNvSpPr>
          <p:nvPr>
            <p:ph type="dt" sz="half" idx="10"/>
          </p:nvPr>
        </p:nvSpPr>
        <p:spPr/>
        <p:txBody>
          <a:bodyPr/>
          <a:lstStyle/>
          <a:p>
            <a:fld id="{8354DCA3-ACED-8743-AA08-45BF4A84D6E8}" type="datetimeFigureOut">
              <a:rPr lang="en-US" smtClean="0"/>
              <a:t>8/21/15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8CF9DDD-1740-8A45-A48F-284A57D622A9}" type="slidenum">
              <a:rPr lang="en-US" smtClean="0"/>
              <a:t>‹#›</a:t>
            </a:fld>
            <a:endParaRPr lang="en-US"/>
          </a:p>
        </p:txBody>
      </p:sp>
      <p:sp>
        <p:nvSpPr>
          <p:cNvPr id="10" name="Content Placeholder 2"/>
          <p:cNvSpPr>
            <a:spLocks noGrp="1"/>
          </p:cNvSpPr>
          <p:nvPr>
            <p:ph sz="half" idx="13"/>
          </p:nvPr>
        </p:nvSpPr>
        <p:spPr>
          <a:xfrm>
            <a:off x="779462" y="3991816"/>
            <a:ext cx="7585076" cy="2057400"/>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3 Content">
    <p:spTree>
      <p:nvGrpSpPr>
        <p:cNvPr id="1" name=""/>
        <p:cNvGrpSpPr/>
        <p:nvPr/>
      </p:nvGrpSpPr>
      <p:grpSpPr>
        <a:xfrm>
          <a:off x="0" y="0"/>
          <a:ext cx="0" cy="0"/>
          <a:chOff x="0" y="0"/>
          <a:chExt cx="0" cy="0"/>
        </a:xfrm>
      </p:grpSpPr>
      <p:pic>
        <p:nvPicPr>
          <p:cNvPr id="9" name="Picture 8" descr="Overlay-ContentSlides.png"/>
          <p:cNvPicPr>
            <a:picLocks noChangeAspect="1"/>
          </p:cNvPicPr>
          <p:nvPr/>
        </p:nvPicPr>
        <p:blipFill>
          <a:blip r:embed="rId2"/>
          <a:stretch>
            <a:fillRect/>
          </a:stretch>
        </p:blipFill>
        <p:spPr>
          <a:xfrm>
            <a:off x="150887" y="186645"/>
            <a:ext cx="8827266" cy="6483096"/>
          </a:xfrm>
          <a:prstGeom prst="rect">
            <a:avLst/>
          </a:prstGeom>
        </p:spPr>
      </p:pic>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4710953" y="1828801"/>
            <a:ext cx="3657600" cy="2057400"/>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Date Placeholder 4"/>
          <p:cNvSpPr>
            <a:spLocks noGrp="1"/>
          </p:cNvSpPr>
          <p:nvPr>
            <p:ph type="dt" sz="half" idx="10"/>
          </p:nvPr>
        </p:nvSpPr>
        <p:spPr/>
        <p:txBody>
          <a:bodyPr/>
          <a:lstStyle/>
          <a:p>
            <a:fld id="{8354DCA3-ACED-8743-AA08-45BF4A84D6E8}" type="datetimeFigureOut">
              <a:rPr lang="en-US" smtClean="0"/>
              <a:t>8/21/15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8CF9DDD-1740-8A45-A48F-284A57D622A9}" type="slidenum">
              <a:rPr lang="en-US" smtClean="0"/>
              <a:t>‹#›</a:t>
            </a:fld>
            <a:endParaRPr lang="en-US"/>
          </a:p>
        </p:txBody>
      </p:sp>
      <p:sp>
        <p:nvSpPr>
          <p:cNvPr id="10" name="Content Placeholder 2"/>
          <p:cNvSpPr>
            <a:spLocks noGrp="1"/>
          </p:cNvSpPr>
          <p:nvPr>
            <p:ph sz="half" idx="13"/>
          </p:nvPr>
        </p:nvSpPr>
        <p:spPr>
          <a:xfrm>
            <a:off x="4710953" y="3991816"/>
            <a:ext cx="3657600" cy="2057400"/>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11" name="Content Placeholder 2"/>
          <p:cNvSpPr>
            <a:spLocks noGrp="1"/>
          </p:cNvSpPr>
          <p:nvPr>
            <p:ph sz="half" idx="14"/>
          </p:nvPr>
        </p:nvSpPr>
        <p:spPr>
          <a:xfrm>
            <a:off x="779462" y="1828800"/>
            <a:ext cx="3657600" cy="4219575"/>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4 Content">
    <p:spTree>
      <p:nvGrpSpPr>
        <p:cNvPr id="1" name=""/>
        <p:cNvGrpSpPr/>
        <p:nvPr/>
      </p:nvGrpSpPr>
      <p:grpSpPr>
        <a:xfrm>
          <a:off x="0" y="0"/>
          <a:ext cx="0" cy="0"/>
          <a:chOff x="0" y="0"/>
          <a:chExt cx="0" cy="0"/>
        </a:xfrm>
      </p:grpSpPr>
      <p:pic>
        <p:nvPicPr>
          <p:cNvPr id="9" name="Picture 8" descr="Overlay-ContentSlides.png"/>
          <p:cNvPicPr>
            <a:picLocks noChangeAspect="1"/>
          </p:cNvPicPr>
          <p:nvPr/>
        </p:nvPicPr>
        <p:blipFill>
          <a:blip r:embed="rId2"/>
          <a:stretch>
            <a:fillRect/>
          </a:stretch>
        </p:blipFill>
        <p:spPr>
          <a:xfrm>
            <a:off x="150887" y="186645"/>
            <a:ext cx="8827266" cy="6483096"/>
          </a:xfrm>
          <a:prstGeom prst="rect">
            <a:avLst/>
          </a:prstGeom>
        </p:spPr>
      </p:pic>
      <p:sp>
        <p:nvSpPr>
          <p:cNvPr id="2" name="Title 1"/>
          <p:cNvSpPr>
            <a:spLocks noGrp="1"/>
          </p:cNvSpPr>
          <p:nvPr>
            <p:ph type="title"/>
          </p:nvPr>
        </p:nvSpPr>
        <p:spPr/>
        <p:txBody>
          <a:bodyPr/>
          <a:lstStyle/>
          <a:p>
            <a:r>
              <a:rPr lang="en-US" smtClean="0"/>
              <a:t>Click to edit Master title style</a:t>
            </a:r>
            <a:endParaRPr/>
          </a:p>
        </p:txBody>
      </p:sp>
      <p:sp>
        <p:nvSpPr>
          <p:cNvPr id="5" name="Date Placeholder 4"/>
          <p:cNvSpPr>
            <a:spLocks noGrp="1"/>
          </p:cNvSpPr>
          <p:nvPr>
            <p:ph type="dt" sz="half" idx="10"/>
          </p:nvPr>
        </p:nvSpPr>
        <p:spPr/>
        <p:txBody>
          <a:bodyPr/>
          <a:lstStyle/>
          <a:p>
            <a:fld id="{8354DCA3-ACED-8743-AA08-45BF4A84D6E8}" type="datetimeFigureOut">
              <a:rPr lang="en-US" smtClean="0"/>
              <a:t>8/21/15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8CF9DDD-1740-8A45-A48F-284A57D622A9}" type="slidenum">
              <a:rPr lang="en-US" smtClean="0"/>
              <a:t>‹#›</a:t>
            </a:fld>
            <a:endParaRPr lang="en-US"/>
          </a:p>
        </p:txBody>
      </p:sp>
      <p:sp>
        <p:nvSpPr>
          <p:cNvPr id="12" name="Content Placeholder 2"/>
          <p:cNvSpPr>
            <a:spLocks noGrp="1"/>
          </p:cNvSpPr>
          <p:nvPr>
            <p:ph sz="half" idx="14"/>
          </p:nvPr>
        </p:nvSpPr>
        <p:spPr>
          <a:xfrm>
            <a:off x="779463" y="1828801"/>
            <a:ext cx="3657600" cy="2057400"/>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13" name="Content Placeholder 2"/>
          <p:cNvSpPr>
            <a:spLocks noGrp="1"/>
          </p:cNvSpPr>
          <p:nvPr>
            <p:ph sz="half" idx="15"/>
          </p:nvPr>
        </p:nvSpPr>
        <p:spPr>
          <a:xfrm>
            <a:off x="779463" y="3991816"/>
            <a:ext cx="3657600" cy="2057400"/>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14" name="Content Placeholder 2"/>
          <p:cNvSpPr>
            <a:spLocks noGrp="1"/>
          </p:cNvSpPr>
          <p:nvPr>
            <p:ph sz="half" idx="1"/>
          </p:nvPr>
        </p:nvSpPr>
        <p:spPr>
          <a:xfrm>
            <a:off x="4710953" y="1828801"/>
            <a:ext cx="3657600" cy="2057400"/>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15" name="Content Placeholder 2"/>
          <p:cNvSpPr>
            <a:spLocks noGrp="1"/>
          </p:cNvSpPr>
          <p:nvPr>
            <p:ph sz="half" idx="13"/>
          </p:nvPr>
        </p:nvSpPr>
        <p:spPr>
          <a:xfrm>
            <a:off x="4710953" y="3991816"/>
            <a:ext cx="3657600" cy="2057400"/>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Overlay-ContentSlides.png"/>
          <p:cNvPicPr>
            <a:picLocks noChangeAspect="1"/>
          </p:cNvPicPr>
          <p:nvPr/>
        </p:nvPicPr>
        <p:blipFill>
          <a:blip r:embed="rId2"/>
          <a:stretch>
            <a:fillRect/>
          </a:stretch>
        </p:blipFill>
        <p:spPr>
          <a:xfrm>
            <a:off x="150887" y="186645"/>
            <a:ext cx="8827266" cy="6483096"/>
          </a:xfrm>
          <a:prstGeom prst="rect">
            <a:avLst/>
          </a:prstGeom>
        </p:spPr>
      </p:pic>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fld id="{8354DCA3-ACED-8743-AA08-45BF4A84D6E8}" type="datetimeFigureOut">
              <a:rPr lang="en-US" smtClean="0"/>
              <a:t>8/21/15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8CF9DDD-1740-8A45-A48F-284A57D622A9}"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Overlay-ContentSlides.png"/>
          <p:cNvPicPr>
            <a:picLocks noChangeAspect="1"/>
          </p:cNvPicPr>
          <p:nvPr/>
        </p:nvPicPr>
        <p:blipFill>
          <a:blip r:embed="rId2"/>
          <a:stretch>
            <a:fillRect/>
          </a:stretch>
        </p:blipFill>
        <p:spPr>
          <a:xfrm>
            <a:off x="150887" y="186645"/>
            <a:ext cx="8827266" cy="6483096"/>
          </a:xfrm>
          <a:prstGeom prst="rect">
            <a:avLst/>
          </a:prstGeom>
        </p:spPr>
      </p:pic>
      <p:sp>
        <p:nvSpPr>
          <p:cNvPr id="2" name="Date Placeholder 1"/>
          <p:cNvSpPr>
            <a:spLocks noGrp="1"/>
          </p:cNvSpPr>
          <p:nvPr>
            <p:ph type="dt" sz="half" idx="10"/>
          </p:nvPr>
        </p:nvSpPr>
        <p:spPr/>
        <p:txBody>
          <a:bodyPr/>
          <a:lstStyle/>
          <a:p>
            <a:fld id="{8354DCA3-ACED-8743-AA08-45BF4A84D6E8}" type="datetimeFigureOut">
              <a:rPr lang="en-US" smtClean="0"/>
              <a:t>8/21/15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8CF9DDD-1740-8A45-A48F-284A57D622A9}"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9" name="Picture 8" descr="Overlay-ContentCaption.png"/>
          <p:cNvPicPr>
            <a:picLocks noChangeAspect="1"/>
          </p:cNvPicPr>
          <p:nvPr/>
        </p:nvPicPr>
        <p:blipFill>
          <a:blip r:embed="rId2"/>
          <a:stretch>
            <a:fillRect/>
          </a:stretch>
        </p:blipFill>
        <p:spPr>
          <a:xfrm>
            <a:off x="158367" y="187452"/>
            <a:ext cx="8827266" cy="6483096"/>
          </a:xfrm>
          <a:prstGeom prst="rect">
            <a:avLst/>
          </a:prstGeom>
        </p:spPr>
      </p:pic>
      <p:sp>
        <p:nvSpPr>
          <p:cNvPr id="2" name="Title 1"/>
          <p:cNvSpPr>
            <a:spLocks noGrp="1"/>
          </p:cNvSpPr>
          <p:nvPr>
            <p:ph type="title"/>
          </p:nvPr>
        </p:nvSpPr>
        <p:spPr>
          <a:xfrm>
            <a:off x="779464" y="590550"/>
            <a:ext cx="3657600" cy="1162050"/>
          </a:xfrm>
        </p:spPr>
        <p:txBody>
          <a:bodyPr anchor="b"/>
          <a:lstStyle>
            <a:lvl1pPr algn="ctr">
              <a:defRPr sz="3600" b="0"/>
            </a:lvl1pPr>
          </a:lstStyle>
          <a:p>
            <a:r>
              <a:rPr lang="en-US" smtClean="0"/>
              <a:t>Click to edit Master title style</a:t>
            </a:r>
            <a:endParaRPr/>
          </a:p>
        </p:txBody>
      </p:sp>
      <p:sp>
        <p:nvSpPr>
          <p:cNvPr id="3" name="Content Placeholder 2"/>
          <p:cNvSpPr>
            <a:spLocks noGrp="1"/>
          </p:cNvSpPr>
          <p:nvPr>
            <p:ph idx="1"/>
          </p:nvPr>
        </p:nvSpPr>
        <p:spPr>
          <a:xfrm>
            <a:off x="4693023" y="739588"/>
            <a:ext cx="3657600" cy="5308787"/>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Text Placeholder 3"/>
          <p:cNvSpPr>
            <a:spLocks noGrp="1"/>
          </p:cNvSpPr>
          <p:nvPr>
            <p:ph type="body" sz="half" idx="2"/>
          </p:nvPr>
        </p:nvSpPr>
        <p:spPr>
          <a:xfrm>
            <a:off x="779464" y="1816100"/>
            <a:ext cx="3657600" cy="3822700"/>
          </a:xfrm>
        </p:spPr>
        <p:txBody>
          <a:bodyPr>
            <a:normAutofit/>
          </a:bodyPr>
          <a:lstStyle>
            <a:lvl1pPr marL="0" indent="0" algn="ctr">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354DCA3-ACED-8743-AA08-45BF4A84D6E8}" type="datetimeFigureOut">
              <a:rPr lang="en-US" smtClean="0"/>
              <a:t>8/21/15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8CF9DDD-1740-8A45-A48F-284A57D622A9}" type="slidenum">
              <a:rPr lang="en-US" smtClean="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9" name="Picture 8" descr="Overlay-PictureCaption.png"/>
          <p:cNvPicPr>
            <a:picLocks noChangeAspect="1"/>
          </p:cNvPicPr>
          <p:nvPr/>
        </p:nvPicPr>
        <p:blipFill>
          <a:blip r:embed="rId2"/>
          <a:stretch>
            <a:fillRect/>
          </a:stretch>
        </p:blipFill>
        <p:spPr>
          <a:xfrm>
            <a:off x="448977" y="187452"/>
            <a:ext cx="8536656" cy="6483096"/>
          </a:xfrm>
          <a:prstGeom prst="rect">
            <a:avLst/>
          </a:prstGeom>
        </p:spPr>
      </p:pic>
      <p:sp>
        <p:nvSpPr>
          <p:cNvPr id="2" name="Title 1"/>
          <p:cNvSpPr>
            <a:spLocks noGrp="1"/>
          </p:cNvSpPr>
          <p:nvPr>
            <p:ph type="title"/>
          </p:nvPr>
        </p:nvSpPr>
        <p:spPr>
          <a:xfrm>
            <a:off x="3886200" y="533400"/>
            <a:ext cx="4476750" cy="1252538"/>
          </a:xfrm>
        </p:spPr>
        <p:txBody>
          <a:bodyPr anchor="b"/>
          <a:lstStyle>
            <a:lvl1pPr algn="l">
              <a:defRPr sz="3600" b="0"/>
            </a:lvl1pPr>
          </a:lstStyle>
          <a:p>
            <a:r>
              <a:rPr lang="en-US" smtClean="0"/>
              <a:t>Click to edit Master title style</a:t>
            </a:r>
            <a:endParaRPr/>
          </a:p>
        </p:txBody>
      </p:sp>
      <p:sp>
        <p:nvSpPr>
          <p:cNvPr id="4" name="Text Placeholder 3"/>
          <p:cNvSpPr>
            <a:spLocks noGrp="1"/>
          </p:cNvSpPr>
          <p:nvPr>
            <p:ph type="body" sz="half" idx="2"/>
          </p:nvPr>
        </p:nvSpPr>
        <p:spPr>
          <a:xfrm>
            <a:off x="3886124" y="1828800"/>
            <a:ext cx="4474539" cy="3810000"/>
          </a:xfrm>
        </p:spPr>
        <p:txBody>
          <a:bodyPr>
            <a:normAutofit/>
          </a:bodyPr>
          <a:lstStyle>
            <a:lvl1pPr marL="0" indent="0">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3886124" y="6288741"/>
            <a:ext cx="1887537" cy="365125"/>
          </a:xfrm>
        </p:spPr>
        <p:txBody>
          <a:bodyPr/>
          <a:lstStyle/>
          <a:p>
            <a:fld id="{8354DCA3-ACED-8743-AA08-45BF4A84D6E8}" type="datetimeFigureOut">
              <a:rPr lang="en-US" smtClean="0"/>
              <a:t>8/21/15</a:t>
            </a:fld>
            <a:endParaRPr lang="en-US"/>
          </a:p>
        </p:txBody>
      </p:sp>
      <p:sp>
        <p:nvSpPr>
          <p:cNvPr id="6" name="Footer Placeholder 5"/>
          <p:cNvSpPr>
            <a:spLocks noGrp="1"/>
          </p:cNvSpPr>
          <p:nvPr>
            <p:ph type="ftr" sz="quarter" idx="11"/>
          </p:nvPr>
        </p:nvSpPr>
        <p:spPr>
          <a:xfrm>
            <a:off x="5867399" y="6288741"/>
            <a:ext cx="2675965" cy="365125"/>
          </a:xfrm>
        </p:spPr>
        <p:txBody>
          <a:bodyPr/>
          <a:lstStyle/>
          <a:p>
            <a:endParaRPr lang="en-US"/>
          </a:p>
        </p:txBody>
      </p:sp>
      <p:sp>
        <p:nvSpPr>
          <p:cNvPr id="7" name="Slide Number Placeholder 6"/>
          <p:cNvSpPr>
            <a:spLocks noGrp="1"/>
          </p:cNvSpPr>
          <p:nvPr>
            <p:ph type="sldNum" sz="quarter" idx="12"/>
          </p:nvPr>
        </p:nvSpPr>
        <p:spPr/>
        <p:txBody>
          <a:bodyPr/>
          <a:lstStyle/>
          <a:p>
            <a:fld id="{08CF9DDD-1740-8A45-A48F-284A57D622A9}" type="slidenum">
              <a:rPr lang="en-US" smtClean="0"/>
              <a:t>‹#›</a:t>
            </a:fld>
            <a:endParaRPr lang="en-US"/>
          </a:p>
        </p:txBody>
      </p:sp>
      <p:sp>
        <p:nvSpPr>
          <p:cNvPr id="3" name="Picture Placeholder 2"/>
          <p:cNvSpPr>
            <a:spLocks noGrp="1"/>
          </p:cNvSpPr>
          <p:nvPr>
            <p:ph type="pic" idx="1"/>
          </p:nvPr>
        </p:nvSpPr>
        <p:spPr>
          <a:xfrm flipH="1">
            <a:off x="188253" y="179292"/>
            <a:ext cx="3281087" cy="6483096"/>
          </a:xfrm>
          <a:prstGeom prst="round1Rect">
            <a:avLst>
              <a:gd name="adj" fmla="val 17325"/>
            </a:avLst>
          </a:prstGeom>
          <a:blipFill dpi="0" rotWithShape="0">
            <a:blip r:embed="rId3"/>
            <a:srcRect/>
            <a:stretch>
              <a:fillRect/>
            </a:stretch>
          </a:blipFill>
          <a:ln w="28575">
            <a:solidFill>
              <a:schemeClr val="bg1"/>
            </a:solidFill>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Picture with Caption, Alt.">
    <p:spTree>
      <p:nvGrpSpPr>
        <p:cNvPr id="1" name=""/>
        <p:cNvGrpSpPr/>
        <p:nvPr/>
      </p:nvGrpSpPr>
      <p:grpSpPr>
        <a:xfrm>
          <a:off x="0" y="0"/>
          <a:ext cx="0" cy="0"/>
          <a:chOff x="0" y="0"/>
          <a:chExt cx="0" cy="0"/>
        </a:xfrm>
      </p:grpSpPr>
      <p:pic>
        <p:nvPicPr>
          <p:cNvPr id="10" name="Picture 9" descr="Overlay-PictureCaption-Extras.png"/>
          <p:cNvPicPr>
            <a:picLocks noChangeAspect="1"/>
          </p:cNvPicPr>
          <p:nvPr/>
        </p:nvPicPr>
        <p:blipFill>
          <a:blip r:embed="rId2"/>
          <a:stretch>
            <a:fillRect/>
          </a:stretch>
        </p:blipFill>
        <p:spPr>
          <a:xfrm>
            <a:off x="158367" y="187452"/>
            <a:ext cx="8827266" cy="6483096"/>
          </a:xfrm>
          <a:prstGeom prst="rect">
            <a:avLst/>
          </a:prstGeom>
        </p:spPr>
      </p:pic>
      <p:sp>
        <p:nvSpPr>
          <p:cNvPr id="2" name="Title 1"/>
          <p:cNvSpPr>
            <a:spLocks noGrp="1"/>
          </p:cNvSpPr>
          <p:nvPr>
            <p:ph type="title"/>
          </p:nvPr>
        </p:nvSpPr>
        <p:spPr>
          <a:xfrm>
            <a:off x="4710953" y="533400"/>
            <a:ext cx="3657600" cy="1252538"/>
          </a:xfrm>
        </p:spPr>
        <p:txBody>
          <a:bodyPr anchor="b"/>
          <a:lstStyle>
            <a:lvl1pPr algn="l">
              <a:defRPr sz="3600" b="0"/>
            </a:lvl1pPr>
          </a:lstStyle>
          <a:p>
            <a:r>
              <a:rPr lang="en-US" smtClean="0"/>
              <a:t>Click to edit Master title style</a:t>
            </a:r>
            <a:endParaRPr/>
          </a:p>
        </p:txBody>
      </p:sp>
      <p:sp>
        <p:nvSpPr>
          <p:cNvPr id="3" name="Picture Placeholder 2"/>
          <p:cNvSpPr>
            <a:spLocks noGrp="1"/>
          </p:cNvSpPr>
          <p:nvPr>
            <p:ph type="pic" idx="1"/>
          </p:nvPr>
        </p:nvSpPr>
        <p:spPr>
          <a:xfrm flipH="1">
            <a:off x="596153" y="1600199"/>
            <a:ext cx="3657600" cy="3657601"/>
          </a:xfrm>
          <a:prstGeom prst="ellipse">
            <a:avLst/>
          </a:prstGeom>
          <a:blipFill dpi="0" rotWithShape="0">
            <a:blip r:embed="rId3" cstate="print"/>
            <a:srcRect/>
            <a:stretch>
              <a:fillRect/>
            </a:stretch>
          </a:blipFill>
          <a:ln w="28575">
            <a:solidFill>
              <a:schemeClr val="bg1"/>
            </a:solidFill>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
        <p:nvSpPr>
          <p:cNvPr id="4" name="Text Placeholder 3"/>
          <p:cNvSpPr>
            <a:spLocks noGrp="1"/>
          </p:cNvSpPr>
          <p:nvPr>
            <p:ph type="body" sz="half" idx="2"/>
          </p:nvPr>
        </p:nvSpPr>
        <p:spPr>
          <a:xfrm>
            <a:off x="4710412" y="1828800"/>
            <a:ext cx="3657600" cy="3810000"/>
          </a:xfrm>
        </p:spPr>
        <p:txBody>
          <a:bodyPr>
            <a:normAutofit/>
          </a:bodyPr>
          <a:lstStyle>
            <a:lvl1pPr marL="0" indent="0">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381000" y="6288741"/>
            <a:ext cx="1865125" cy="365125"/>
          </a:xfrm>
        </p:spPr>
        <p:txBody>
          <a:bodyPr/>
          <a:lstStyle/>
          <a:p>
            <a:fld id="{8354DCA3-ACED-8743-AA08-45BF4A84D6E8}" type="datetimeFigureOut">
              <a:rPr lang="en-US" smtClean="0"/>
              <a:t>8/21/15</a:t>
            </a:fld>
            <a:endParaRPr lang="en-US"/>
          </a:p>
        </p:txBody>
      </p:sp>
      <p:sp>
        <p:nvSpPr>
          <p:cNvPr id="6" name="Footer Placeholder 5"/>
          <p:cNvSpPr>
            <a:spLocks noGrp="1"/>
          </p:cNvSpPr>
          <p:nvPr>
            <p:ph type="ftr" sz="quarter" idx="11"/>
          </p:nvPr>
        </p:nvSpPr>
        <p:spPr>
          <a:xfrm>
            <a:off x="3325813" y="6288741"/>
            <a:ext cx="5217551" cy="365125"/>
          </a:xfrm>
        </p:spPr>
        <p:txBody>
          <a:bodyPr/>
          <a:lstStyle/>
          <a:p>
            <a:endParaRPr lang="en-US"/>
          </a:p>
        </p:txBody>
      </p:sp>
      <p:sp>
        <p:nvSpPr>
          <p:cNvPr id="7" name="Slide Number Placeholder 6"/>
          <p:cNvSpPr>
            <a:spLocks noGrp="1"/>
          </p:cNvSpPr>
          <p:nvPr>
            <p:ph type="sldNum" sz="quarter" idx="12"/>
          </p:nvPr>
        </p:nvSpPr>
        <p:spPr/>
        <p:txBody>
          <a:bodyPr/>
          <a:lstStyle/>
          <a:p>
            <a:fld id="{08CF9DDD-1740-8A45-A48F-284A57D622A9}" type="slidenum">
              <a:rPr lang="en-US" smtClean="0"/>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Picture above Caption">
    <p:spTree>
      <p:nvGrpSpPr>
        <p:cNvPr id="1" name=""/>
        <p:cNvGrpSpPr/>
        <p:nvPr/>
      </p:nvGrpSpPr>
      <p:grpSpPr>
        <a:xfrm>
          <a:off x="0" y="0"/>
          <a:ext cx="0" cy="0"/>
          <a:chOff x="0" y="0"/>
          <a:chExt cx="0" cy="0"/>
        </a:xfrm>
      </p:grpSpPr>
      <p:pic>
        <p:nvPicPr>
          <p:cNvPr id="10" name="Picture 9" descr="Overlay-PictureCaption-Extras.png"/>
          <p:cNvPicPr>
            <a:picLocks noChangeAspect="1"/>
          </p:cNvPicPr>
          <p:nvPr/>
        </p:nvPicPr>
        <p:blipFill>
          <a:blip r:embed="rId2"/>
          <a:stretch>
            <a:fillRect/>
          </a:stretch>
        </p:blipFill>
        <p:spPr>
          <a:xfrm>
            <a:off x="158367" y="187452"/>
            <a:ext cx="8827266" cy="6483096"/>
          </a:xfrm>
          <a:prstGeom prst="rect">
            <a:avLst/>
          </a:prstGeom>
        </p:spPr>
      </p:pic>
      <p:sp>
        <p:nvSpPr>
          <p:cNvPr id="2" name="Title 1"/>
          <p:cNvSpPr>
            <a:spLocks noGrp="1"/>
          </p:cNvSpPr>
          <p:nvPr>
            <p:ph type="title"/>
          </p:nvPr>
        </p:nvSpPr>
        <p:spPr>
          <a:xfrm>
            <a:off x="808038" y="3778624"/>
            <a:ext cx="7560515" cy="1102658"/>
          </a:xfrm>
        </p:spPr>
        <p:txBody>
          <a:bodyPr anchor="b"/>
          <a:lstStyle>
            <a:lvl1pPr algn="l">
              <a:defRPr sz="3600" b="0"/>
            </a:lvl1pPr>
          </a:lstStyle>
          <a:p>
            <a:r>
              <a:rPr lang="en-US" smtClean="0"/>
              <a:t>Click to edit Master title style</a:t>
            </a:r>
            <a:endParaRPr/>
          </a:p>
        </p:txBody>
      </p:sp>
      <p:sp>
        <p:nvSpPr>
          <p:cNvPr id="3" name="Picture Placeholder 2"/>
          <p:cNvSpPr>
            <a:spLocks noGrp="1"/>
          </p:cNvSpPr>
          <p:nvPr>
            <p:ph type="pic" idx="1"/>
          </p:nvPr>
        </p:nvSpPr>
        <p:spPr>
          <a:xfrm flipH="1">
            <a:off x="871584" y="762000"/>
            <a:ext cx="7427726" cy="2989730"/>
          </a:xfrm>
          <a:prstGeom prst="roundRect">
            <a:avLst>
              <a:gd name="adj" fmla="val 7476"/>
            </a:avLst>
          </a:prstGeom>
          <a:blipFill dpi="0" rotWithShape="0">
            <a:blip r:embed="rId3"/>
            <a:srcRect/>
            <a:stretch>
              <a:fillRect/>
            </a:stretch>
          </a:blipFill>
          <a:ln w="28575">
            <a:solidFill>
              <a:schemeClr val="bg1"/>
            </a:solidFill>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
        <p:nvSpPr>
          <p:cNvPr id="4" name="Text Placeholder 3"/>
          <p:cNvSpPr>
            <a:spLocks noGrp="1"/>
          </p:cNvSpPr>
          <p:nvPr>
            <p:ph type="body" sz="half" idx="2"/>
          </p:nvPr>
        </p:nvSpPr>
        <p:spPr>
          <a:xfrm>
            <a:off x="808034" y="4827493"/>
            <a:ext cx="7559977" cy="1220881"/>
          </a:xfrm>
        </p:spPr>
        <p:txBody>
          <a:bodyPr>
            <a:normAutofit/>
          </a:bodyPr>
          <a:lstStyle>
            <a:lvl1pPr marL="0" indent="0">
              <a:spcBef>
                <a:spcPts val="3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381000" y="6288741"/>
            <a:ext cx="1865125" cy="365125"/>
          </a:xfrm>
        </p:spPr>
        <p:txBody>
          <a:bodyPr/>
          <a:lstStyle/>
          <a:p>
            <a:fld id="{8354DCA3-ACED-8743-AA08-45BF4A84D6E8}" type="datetimeFigureOut">
              <a:rPr lang="en-US" smtClean="0"/>
              <a:t>8/21/15</a:t>
            </a:fld>
            <a:endParaRPr lang="en-US"/>
          </a:p>
        </p:txBody>
      </p:sp>
      <p:sp>
        <p:nvSpPr>
          <p:cNvPr id="6" name="Footer Placeholder 5"/>
          <p:cNvSpPr>
            <a:spLocks noGrp="1"/>
          </p:cNvSpPr>
          <p:nvPr>
            <p:ph type="ftr" sz="quarter" idx="11"/>
          </p:nvPr>
        </p:nvSpPr>
        <p:spPr>
          <a:xfrm>
            <a:off x="3325813" y="6288741"/>
            <a:ext cx="5217551" cy="365125"/>
          </a:xfrm>
        </p:spPr>
        <p:txBody>
          <a:bodyPr/>
          <a:lstStyle/>
          <a:p>
            <a:endParaRPr lang="en-US"/>
          </a:p>
        </p:txBody>
      </p:sp>
      <p:sp>
        <p:nvSpPr>
          <p:cNvPr id="7" name="Slide Number Placeholder 6"/>
          <p:cNvSpPr>
            <a:spLocks noGrp="1"/>
          </p:cNvSpPr>
          <p:nvPr>
            <p:ph type="sldNum" sz="quarter" idx="12"/>
          </p:nvPr>
        </p:nvSpPr>
        <p:spPr/>
        <p:txBody>
          <a:bodyPr/>
          <a:lstStyle/>
          <a:p>
            <a:fld id="{08CF9DDD-1740-8A45-A48F-284A57D622A9}" type="slidenum">
              <a:rPr lang="en-US" smtClean="0"/>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8" name="Picture 7" descr="Overlay-ContentSlides.png"/>
          <p:cNvPicPr>
            <a:picLocks noChangeAspect="1"/>
          </p:cNvPicPr>
          <p:nvPr/>
        </p:nvPicPr>
        <p:blipFill>
          <a:blip r:embed="rId2"/>
          <a:stretch>
            <a:fillRect/>
          </a:stretch>
        </p:blipFill>
        <p:spPr>
          <a:xfrm>
            <a:off x="150887" y="186645"/>
            <a:ext cx="8827266" cy="6483096"/>
          </a:xfrm>
          <a:prstGeom prst="rect">
            <a:avLst/>
          </a:prstGeom>
        </p:spPr>
      </p:pic>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8354DCA3-ACED-8743-AA08-45BF4A84D6E8}" type="datetimeFigureOut">
              <a:rPr lang="en-US" smtClean="0"/>
              <a:t>8/21/15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CF9DDD-1740-8A45-A48F-284A57D622A9}" type="slidenum">
              <a:rPr lang="en-US" smtClean="0"/>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8" name="Picture 7" descr="Overlay-ContentSlides.png"/>
          <p:cNvPicPr>
            <a:picLocks noChangeAspect="1"/>
          </p:cNvPicPr>
          <p:nvPr/>
        </p:nvPicPr>
        <p:blipFill>
          <a:blip r:embed="rId2"/>
          <a:stretch>
            <a:fillRect/>
          </a:stretch>
        </p:blipFill>
        <p:spPr>
          <a:xfrm>
            <a:off x="150887" y="186645"/>
            <a:ext cx="8827266" cy="6483096"/>
          </a:xfrm>
          <a:prstGeom prst="rect">
            <a:avLst/>
          </a:prstGeom>
        </p:spPr>
      </p:pic>
      <p:sp>
        <p:nvSpPr>
          <p:cNvPr id="2" name="Vertical Title 1"/>
          <p:cNvSpPr>
            <a:spLocks noGrp="1"/>
          </p:cNvSpPr>
          <p:nvPr>
            <p:ph type="title" orient="vert"/>
          </p:nvPr>
        </p:nvSpPr>
        <p:spPr>
          <a:xfrm>
            <a:off x="7328646" y="779463"/>
            <a:ext cx="1358153" cy="5268912"/>
          </a:xfrm>
        </p:spPr>
        <p:txBody>
          <a:bodyPr vert="eaVert"/>
          <a:lstStyle/>
          <a:p>
            <a:r>
              <a:rPr lang="en-US" smtClean="0"/>
              <a:t>Click to edit Master title style</a:t>
            </a:r>
            <a:endParaRPr/>
          </a:p>
        </p:txBody>
      </p:sp>
      <p:sp>
        <p:nvSpPr>
          <p:cNvPr id="3" name="Vertical Text Placeholder 2"/>
          <p:cNvSpPr>
            <a:spLocks noGrp="1"/>
          </p:cNvSpPr>
          <p:nvPr>
            <p:ph type="body" orient="vert" idx="1"/>
          </p:nvPr>
        </p:nvSpPr>
        <p:spPr>
          <a:xfrm>
            <a:off x="779462" y="779464"/>
            <a:ext cx="6170613" cy="5268911"/>
          </a:xfrm>
        </p:spPr>
        <p:txBody>
          <a:bodyPr vert="eaVert"/>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8354DCA3-ACED-8743-AA08-45BF4A84D6E8}" type="datetimeFigureOut">
              <a:rPr lang="en-US" smtClean="0"/>
              <a:t>8/21/15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CF9DDD-1740-8A45-A48F-284A57D622A9}"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Round Diagonal Corner Rectangle 7"/>
          <p:cNvSpPr/>
          <p:nvPr/>
        </p:nvSpPr>
        <p:spPr>
          <a:xfrm>
            <a:off x="189707" y="189707"/>
            <a:ext cx="8764587" cy="6478587"/>
          </a:xfrm>
          <a:prstGeom prst="round2DiagRect">
            <a:avLst>
              <a:gd name="adj1" fmla="val 9416"/>
              <a:gd name="adj2" fmla="val 0"/>
            </a:avLst>
          </a:prstGeom>
          <a:gradFill>
            <a:gsLst>
              <a:gs pos="17000">
                <a:schemeClr val="bg2"/>
              </a:gs>
              <a:gs pos="100000">
                <a:schemeClr val="tx2"/>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Placeholder 1"/>
          <p:cNvSpPr>
            <a:spLocks noGrp="1"/>
          </p:cNvSpPr>
          <p:nvPr>
            <p:ph type="title"/>
          </p:nvPr>
        </p:nvSpPr>
        <p:spPr>
          <a:xfrm>
            <a:off x="779463" y="381000"/>
            <a:ext cx="7583487" cy="1044388"/>
          </a:xfrm>
          <a:prstGeom prst="rect">
            <a:avLst/>
          </a:prstGeom>
        </p:spPr>
        <p:txBody>
          <a:bodyPr vert="horz" lIns="91440" tIns="45720" rIns="91440" bIns="45720" rtlCol="0" anchor="b" anchorCtr="0">
            <a:noAutofit/>
          </a:bodyPr>
          <a:lstStyle/>
          <a:p>
            <a:r>
              <a:rPr lang="en-US" smtClean="0"/>
              <a:t>Click to edit Master title style</a:t>
            </a:r>
            <a:endParaRPr/>
          </a:p>
        </p:txBody>
      </p:sp>
      <p:sp>
        <p:nvSpPr>
          <p:cNvPr id="3" name="Text Placeholder 2"/>
          <p:cNvSpPr>
            <a:spLocks noGrp="1"/>
          </p:cNvSpPr>
          <p:nvPr>
            <p:ph type="body" idx="1"/>
          </p:nvPr>
        </p:nvSpPr>
        <p:spPr>
          <a:xfrm>
            <a:off x="779463" y="1828800"/>
            <a:ext cx="7583487" cy="420893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2"/>
          </p:nvPr>
        </p:nvSpPr>
        <p:spPr>
          <a:xfrm>
            <a:off x="381000" y="6288741"/>
            <a:ext cx="1887537" cy="365125"/>
          </a:xfrm>
          <a:prstGeom prst="rect">
            <a:avLst/>
          </a:prstGeom>
        </p:spPr>
        <p:txBody>
          <a:bodyPr vert="horz" lIns="91440" tIns="45720" rIns="91440" bIns="45720" rtlCol="0" anchor="ctr"/>
          <a:lstStyle>
            <a:lvl1pPr algn="l">
              <a:defRPr sz="1200">
                <a:solidFill>
                  <a:schemeClr val="bg2"/>
                </a:solidFill>
              </a:defRPr>
            </a:lvl1pPr>
          </a:lstStyle>
          <a:p>
            <a:fld id="{8354DCA3-ACED-8743-AA08-45BF4A84D6E8}" type="datetimeFigureOut">
              <a:rPr lang="en-US" smtClean="0"/>
              <a:t>8/21/15</a:t>
            </a:fld>
            <a:endParaRPr lang="en-US"/>
          </a:p>
        </p:txBody>
      </p:sp>
      <p:sp>
        <p:nvSpPr>
          <p:cNvPr id="5" name="Footer Placeholder 4"/>
          <p:cNvSpPr>
            <a:spLocks noGrp="1"/>
          </p:cNvSpPr>
          <p:nvPr>
            <p:ph type="ftr" sz="quarter" idx="3"/>
          </p:nvPr>
        </p:nvSpPr>
        <p:spPr>
          <a:xfrm>
            <a:off x="3304615" y="6288741"/>
            <a:ext cx="5238750" cy="365125"/>
          </a:xfrm>
          <a:prstGeom prst="rect">
            <a:avLst/>
          </a:prstGeom>
        </p:spPr>
        <p:txBody>
          <a:bodyPr vert="horz" lIns="91440" tIns="45720" rIns="91440" bIns="45720" rtlCol="0" anchor="ctr"/>
          <a:lstStyle>
            <a:lvl1pPr algn="r">
              <a:defRPr sz="1200">
                <a:solidFill>
                  <a:schemeClr val="bg2"/>
                </a:solidFill>
              </a:defRPr>
            </a:lvl1pPr>
          </a:lstStyle>
          <a:p>
            <a:endParaRPr lang="en-US"/>
          </a:p>
        </p:txBody>
      </p:sp>
      <p:sp>
        <p:nvSpPr>
          <p:cNvPr id="6" name="Slide Number Placeholder 5"/>
          <p:cNvSpPr>
            <a:spLocks noGrp="1"/>
          </p:cNvSpPr>
          <p:nvPr>
            <p:ph type="sldNum" sz="quarter" idx="4"/>
          </p:nvPr>
        </p:nvSpPr>
        <p:spPr>
          <a:xfrm>
            <a:off x="8404411" y="219635"/>
            <a:ext cx="493059" cy="365125"/>
          </a:xfrm>
          <a:prstGeom prst="rect">
            <a:avLst/>
          </a:prstGeom>
        </p:spPr>
        <p:txBody>
          <a:bodyPr vert="horz" lIns="91440" tIns="45720" rIns="91440" bIns="45720" rtlCol="0" anchor="ctr"/>
          <a:lstStyle>
            <a:lvl1pPr algn="r">
              <a:defRPr sz="1200">
                <a:solidFill>
                  <a:schemeClr val="tx2"/>
                </a:solidFill>
              </a:defRPr>
            </a:lvl1pPr>
          </a:lstStyle>
          <a:p>
            <a:fld id="{08CF9DDD-1740-8A45-A48F-284A57D622A9}"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835" r:id="rId1"/>
    <p:sldLayoutId id="2147483836" r:id="rId2"/>
    <p:sldLayoutId id="2147483837" r:id="rId3"/>
    <p:sldLayoutId id="2147483838" r:id="rId4"/>
    <p:sldLayoutId id="2147483839" r:id="rId5"/>
    <p:sldLayoutId id="2147483840" r:id="rId6"/>
    <p:sldLayoutId id="2147483841" r:id="rId7"/>
    <p:sldLayoutId id="2147483842" r:id="rId8"/>
    <p:sldLayoutId id="2147483843" r:id="rId9"/>
    <p:sldLayoutId id="2147483844" r:id="rId10"/>
    <p:sldLayoutId id="2147483845" r:id="rId11"/>
    <p:sldLayoutId id="2147483846" r:id="rId12"/>
    <p:sldLayoutId id="2147483847" r:id="rId13"/>
    <p:sldLayoutId id="2147483848" r:id="rId14"/>
    <p:sldLayoutId id="2147483849" r:id="rId15"/>
    <p:sldLayoutId id="2147483850" r:id="rId16"/>
  </p:sldLayoutIdLst>
  <p:txStyles>
    <p:titleStyle>
      <a:lvl1pPr algn="l" defTabSz="914400" rtl="0" eaLnBrk="1" latinLnBrk="0" hangingPunct="1">
        <a:spcBef>
          <a:spcPct val="0"/>
        </a:spcBef>
        <a:buNone/>
        <a:defRPr sz="3800" kern="1200">
          <a:solidFill>
            <a:schemeClr val="bg1"/>
          </a:solidFill>
          <a:latin typeface="+mj-lt"/>
          <a:ea typeface="+mj-ea"/>
          <a:cs typeface="+mj-cs"/>
        </a:defRPr>
      </a:lvl1pPr>
    </p:titleStyle>
    <p:bodyStyle>
      <a:lvl1pPr marL="282575" indent="-282575" algn="l" defTabSz="914400" rtl="0" eaLnBrk="1" latinLnBrk="0" hangingPunct="1">
        <a:spcBef>
          <a:spcPts val="2000"/>
        </a:spcBef>
        <a:buFont typeface="Wingdings 2" pitchFamily="18" charset="2"/>
        <a:buChar char=""/>
        <a:defRPr sz="2200" kern="1200">
          <a:solidFill>
            <a:schemeClr val="bg1"/>
          </a:solidFill>
          <a:latin typeface="+mn-lt"/>
          <a:ea typeface="+mn-ea"/>
          <a:cs typeface="+mn-cs"/>
        </a:defRPr>
      </a:lvl1pPr>
      <a:lvl2pPr marL="577850" indent="-295275" algn="l" defTabSz="914400" rtl="0" eaLnBrk="1" latinLnBrk="0" hangingPunct="1">
        <a:spcBef>
          <a:spcPts val="600"/>
        </a:spcBef>
        <a:buFont typeface="Wingdings 2" pitchFamily="18" charset="2"/>
        <a:buChar char=""/>
        <a:defRPr sz="2000" kern="1200">
          <a:solidFill>
            <a:schemeClr val="bg1"/>
          </a:solidFill>
          <a:latin typeface="+mn-lt"/>
          <a:ea typeface="+mn-ea"/>
          <a:cs typeface="+mn-cs"/>
        </a:defRPr>
      </a:lvl2pPr>
      <a:lvl3pPr marL="860425" indent="-282575" algn="l" defTabSz="914400" rtl="0" eaLnBrk="1" latinLnBrk="0" hangingPunct="1">
        <a:spcBef>
          <a:spcPts val="600"/>
        </a:spcBef>
        <a:buFont typeface="Wingdings 2" pitchFamily="18" charset="2"/>
        <a:buChar char=""/>
        <a:defRPr sz="1800" kern="1200">
          <a:solidFill>
            <a:schemeClr val="bg1"/>
          </a:solidFill>
          <a:latin typeface="+mn-lt"/>
          <a:ea typeface="+mn-ea"/>
          <a:cs typeface="+mn-cs"/>
        </a:defRPr>
      </a:lvl3pPr>
      <a:lvl4pPr marL="1143000" indent="-282575" algn="l" defTabSz="914400" rtl="0" eaLnBrk="1" latinLnBrk="0" hangingPunct="1">
        <a:spcBef>
          <a:spcPts val="600"/>
        </a:spcBef>
        <a:buFont typeface="Wingdings 2" pitchFamily="18" charset="2"/>
        <a:buChar char=""/>
        <a:defRPr sz="1800" kern="1200">
          <a:solidFill>
            <a:schemeClr val="bg1"/>
          </a:solidFill>
          <a:latin typeface="+mn-lt"/>
          <a:ea typeface="+mn-ea"/>
          <a:cs typeface="+mn-cs"/>
        </a:defRPr>
      </a:lvl4pPr>
      <a:lvl5pPr marL="1425575" indent="-282575" algn="l" defTabSz="914400" rtl="0" eaLnBrk="1" latinLnBrk="0" hangingPunct="1">
        <a:spcBef>
          <a:spcPts val="600"/>
        </a:spcBef>
        <a:buFont typeface="Wingdings 2" pitchFamily="18" charset="2"/>
        <a:buChar char=""/>
        <a:defRPr sz="1800" kern="1200">
          <a:solidFill>
            <a:schemeClr val="bg1"/>
          </a:solidFill>
          <a:latin typeface="+mn-lt"/>
          <a:ea typeface="+mn-ea"/>
          <a:cs typeface="+mn-cs"/>
        </a:defRPr>
      </a:lvl5pPr>
      <a:lvl6pPr marL="1711325" indent="-288925" algn="l" defTabSz="914400" rtl="0" eaLnBrk="1" latinLnBrk="0" hangingPunct="1">
        <a:spcBef>
          <a:spcPct val="20000"/>
        </a:spcBef>
        <a:buFont typeface="Wingdings 2" pitchFamily="18" charset="2"/>
        <a:buChar char=""/>
        <a:defRPr lang="en-US" sz="1800" kern="1200" dirty="0" smtClean="0">
          <a:solidFill>
            <a:schemeClr val="bg1"/>
          </a:solidFill>
          <a:latin typeface="+mn-lt"/>
          <a:ea typeface="+mn-ea"/>
          <a:cs typeface="+mn-cs"/>
        </a:defRPr>
      </a:lvl6pPr>
      <a:lvl7pPr marL="2000250" indent="-288925" algn="l" defTabSz="914400" rtl="0" eaLnBrk="1" latinLnBrk="0" hangingPunct="1">
        <a:spcBef>
          <a:spcPct val="20000"/>
        </a:spcBef>
        <a:buFont typeface="Wingdings 2" pitchFamily="18" charset="2"/>
        <a:buChar char=""/>
        <a:defRPr lang="en-US" sz="1800" kern="1200" dirty="0" smtClean="0">
          <a:solidFill>
            <a:schemeClr val="bg1"/>
          </a:solidFill>
          <a:latin typeface="+mn-lt"/>
          <a:ea typeface="+mn-ea"/>
          <a:cs typeface="+mn-cs"/>
        </a:defRPr>
      </a:lvl7pPr>
      <a:lvl8pPr marL="2290763" indent="-288925" algn="l" defTabSz="914400" rtl="0" eaLnBrk="1" latinLnBrk="0" hangingPunct="1">
        <a:spcBef>
          <a:spcPct val="20000"/>
        </a:spcBef>
        <a:buFont typeface="Wingdings 2" pitchFamily="18" charset="2"/>
        <a:buChar char=""/>
        <a:defRPr lang="en-US" sz="1800" kern="1200" dirty="0" smtClean="0">
          <a:solidFill>
            <a:schemeClr val="bg1"/>
          </a:solidFill>
          <a:latin typeface="+mn-lt"/>
          <a:ea typeface="+mn-ea"/>
          <a:cs typeface="+mn-cs"/>
        </a:defRPr>
      </a:lvl8pPr>
      <a:lvl9pPr marL="2571750" indent="-288925" algn="l" defTabSz="914400" rtl="0" eaLnBrk="1" latinLnBrk="0" hangingPunct="1">
        <a:spcBef>
          <a:spcPct val="20000"/>
        </a:spcBef>
        <a:buFont typeface="Wingdings 2" pitchFamily="18" charset="2"/>
        <a:buChar char=""/>
        <a:defRPr lang="en-US" sz="1800" kern="1200" dirty="0">
          <a:solidFill>
            <a:schemeClr val="bg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2.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1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The Biology of Trauma</a:t>
            </a:r>
            <a:endParaRPr lang="en-US" dirty="0"/>
          </a:p>
        </p:txBody>
      </p:sp>
      <p:sp>
        <p:nvSpPr>
          <p:cNvPr id="3" name="Subtitle 2"/>
          <p:cNvSpPr>
            <a:spLocks noGrp="1"/>
          </p:cNvSpPr>
          <p:nvPr>
            <p:ph type="subTitle" idx="1"/>
          </p:nvPr>
        </p:nvSpPr>
        <p:spPr/>
        <p:txBody>
          <a:bodyPr/>
          <a:lstStyle/>
          <a:p>
            <a:r>
              <a:rPr lang="en-US" dirty="0" smtClean="0"/>
              <a:t>Elaine K Hammond, LMSW</a:t>
            </a:r>
          </a:p>
          <a:p>
            <a:r>
              <a:rPr lang="en-US" dirty="0" smtClean="0"/>
              <a:t>University at Buffalo</a:t>
            </a:r>
          </a:p>
          <a:p>
            <a:r>
              <a:rPr lang="en-US" dirty="0" smtClean="0"/>
              <a:t>School of Social </a:t>
            </a:r>
            <a:r>
              <a:rPr lang="en-US" dirty="0" smtClean="0"/>
              <a:t>Work</a:t>
            </a:r>
          </a:p>
          <a:p>
            <a:r>
              <a:rPr lang="en-US" dirty="0" smtClean="0"/>
              <a:t>ehammond@buffalo.edu</a:t>
            </a:r>
            <a:endParaRPr lang="en-US" dirty="0"/>
          </a:p>
        </p:txBody>
      </p:sp>
    </p:spTree>
    <p:extLst>
      <p:ext uri="{BB962C8B-B14F-4D97-AF65-F5344CB8AC3E}">
        <p14:creationId xmlns:p14="http://schemas.microsoft.com/office/powerpoint/2010/main" val="424176582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US" dirty="0"/>
          </a:p>
        </p:txBody>
      </p:sp>
    </p:spTree>
    <p:extLst>
      <p:ext uri="{BB962C8B-B14F-4D97-AF65-F5344CB8AC3E}">
        <p14:creationId xmlns:p14="http://schemas.microsoft.com/office/powerpoint/2010/main" val="29958665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780057"/>
            <a:ext cx="8229600" cy="5315943"/>
          </a:xfrm>
        </p:spPr>
        <p:txBody>
          <a:bodyPr>
            <a:normAutofit lnSpcReduction="10000"/>
          </a:bodyPr>
          <a:lstStyle/>
          <a:p>
            <a:r>
              <a:rPr lang="en-US" sz="2800" dirty="0"/>
              <a:t>Psychological trauma is the loss of faith that there is order and continuity in life.  Trauma occurs when one losses the sense of having a safe place to retreat within or outside oneself to deal with frightening experiences or emotions.  This results in a state of helplessness, a feeling that </a:t>
            </a:r>
            <a:r>
              <a:rPr lang="en-US" sz="2800" dirty="0" smtClean="0"/>
              <a:t>one</a:t>
            </a:r>
            <a:r>
              <a:rPr lang="en-US" sz="2800" dirty="0" smtClean="0">
                <a:latin typeface="Arial"/>
              </a:rPr>
              <a:t>’</a:t>
            </a:r>
            <a:r>
              <a:rPr lang="en-US" sz="2800" dirty="0" smtClean="0"/>
              <a:t>s </a:t>
            </a:r>
            <a:r>
              <a:rPr lang="en-US" sz="2800" dirty="0"/>
              <a:t>actions have no bearing on the outcome of </a:t>
            </a:r>
            <a:r>
              <a:rPr lang="en-US" sz="2800" dirty="0" smtClean="0"/>
              <a:t>one</a:t>
            </a:r>
            <a:r>
              <a:rPr lang="en-US" sz="2800" dirty="0" smtClean="0">
                <a:latin typeface="Arial"/>
              </a:rPr>
              <a:t>’</a:t>
            </a:r>
            <a:r>
              <a:rPr lang="en-US" sz="2800" dirty="0" smtClean="0"/>
              <a:t>s </a:t>
            </a:r>
            <a:r>
              <a:rPr lang="en-US" sz="2800" dirty="0"/>
              <a:t>life.  Since human life seems to be incompatible with meaninglessness and lack of control, people will attempt to avoid this experience at just about any price, from abject dependency to psychosis </a:t>
            </a:r>
            <a:endParaRPr lang="en-US" sz="2800" dirty="0" smtClean="0"/>
          </a:p>
          <a:p>
            <a:r>
              <a:rPr lang="en-US" sz="1800" dirty="0" smtClean="0"/>
              <a:t>(</a:t>
            </a:r>
            <a:r>
              <a:rPr lang="en-US" sz="1800" dirty="0"/>
              <a:t>van der </a:t>
            </a:r>
            <a:r>
              <a:rPr lang="en-US" sz="1800" dirty="0" err="1"/>
              <a:t>Kolk</a:t>
            </a:r>
            <a:r>
              <a:rPr lang="en-US" sz="1800" dirty="0"/>
              <a:t>, 1987)</a:t>
            </a:r>
          </a:p>
          <a:p>
            <a:endParaRPr lang="en-US" dirty="0"/>
          </a:p>
        </p:txBody>
      </p:sp>
    </p:spTree>
    <p:extLst>
      <p:ext uri="{BB962C8B-B14F-4D97-AF65-F5344CB8AC3E}">
        <p14:creationId xmlns:p14="http://schemas.microsoft.com/office/powerpoint/2010/main" val="278339415"/>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79463" y="263770"/>
            <a:ext cx="7583487" cy="6711461"/>
          </a:xfrm>
        </p:spPr>
        <p:txBody>
          <a:bodyPr>
            <a:normAutofit fontScale="77500" lnSpcReduction="20000"/>
          </a:bodyPr>
          <a:lstStyle/>
          <a:p>
            <a:pPr marL="0" indent="0">
              <a:buNone/>
            </a:pPr>
            <a:r>
              <a:rPr lang="en-US" sz="2900" dirty="0" smtClean="0"/>
              <a:t>	Trauma happens to us, our friends, our families, and our neighbors.</a:t>
            </a:r>
          </a:p>
          <a:p>
            <a:pPr marL="0" indent="0">
              <a:buNone/>
            </a:pPr>
            <a:r>
              <a:rPr lang="en-US" sz="2900" dirty="0" smtClean="0"/>
              <a:t>	As human beings we belong to an extremely resilient species….(b)</a:t>
            </a:r>
            <a:r>
              <a:rPr lang="en-US" sz="2900" dirty="0" err="1" smtClean="0"/>
              <a:t>ut</a:t>
            </a:r>
            <a:r>
              <a:rPr lang="en-US" sz="2900" dirty="0" smtClean="0"/>
              <a:t> traumatic experiences do leave traces…(t)hey leave traces on our minds and emotions, on our capacity for joy and intimacy, and even on our biology and immune systems.</a:t>
            </a:r>
          </a:p>
          <a:p>
            <a:pPr marL="0" indent="0">
              <a:buNone/>
            </a:pPr>
            <a:r>
              <a:rPr lang="en-US" sz="2900" dirty="0" smtClean="0"/>
              <a:t>	While we all want to move beyond trauma, the part of our brain that is devoted to ensuring our survival (deep below our rational brain) is not very good at denial. Long after a traumatic experience is over, it may be reactivated at the slightest hint of dancer and mobilize disturbed brain circuits and secrete massive amounts of stress hormones. This precipitates unpleasant emotions, intense physical sensations, and impulsive and aggressive actions. These posttraumatic reactions feel incomprehensible and overwhelming. Feeling out of control, survivors of trauma often begin to fear that they are damaged to the core and beyond redemption.</a:t>
            </a:r>
          </a:p>
          <a:p>
            <a:pPr marL="0" indent="0">
              <a:buNone/>
            </a:pPr>
            <a:r>
              <a:rPr lang="en-US" sz="2300" dirty="0"/>
              <a:t>(van der </a:t>
            </a:r>
            <a:r>
              <a:rPr lang="en-US" sz="2300" dirty="0" err="1"/>
              <a:t>Kolk</a:t>
            </a:r>
            <a:r>
              <a:rPr lang="en-US" sz="2300" dirty="0"/>
              <a:t>, </a:t>
            </a:r>
            <a:r>
              <a:rPr lang="en-US" sz="2300" dirty="0" smtClean="0"/>
              <a:t>2014)</a:t>
            </a:r>
            <a:endParaRPr lang="en-US" sz="2300" dirty="0"/>
          </a:p>
          <a:p>
            <a:pPr marL="0" indent="0">
              <a:buNone/>
            </a:pPr>
            <a:endParaRPr lang="en-US" dirty="0"/>
          </a:p>
        </p:txBody>
      </p:sp>
    </p:spTree>
    <p:extLst>
      <p:ext uri="{BB962C8B-B14F-4D97-AF65-F5344CB8AC3E}">
        <p14:creationId xmlns:p14="http://schemas.microsoft.com/office/powerpoint/2010/main" val="28357354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Henri alone"/>
          <p:cNvPicPr>
            <a:picLocks noGrp="1" noChangeAspect="1"/>
          </p:cNvPicPr>
          <p:nvPr>
            <p:ph idx="1"/>
          </p:nvPr>
        </p:nvPicPr>
        <p:blipFill>
          <a:blip r:embed="rId2">
            <a:extLst>
              <a:ext uri="{28A0092B-C50C-407E-A947-70E740481C1C}">
                <a14:useLocalDpi xmlns:a14="http://schemas.microsoft.com/office/drawing/2010/main" val="0"/>
              </a:ext>
            </a:extLst>
          </a:blip>
          <a:srcRect l="-17761" r="-17761"/>
          <a:stretch>
            <a:fillRect/>
          </a:stretch>
        </p:blipFill>
        <p:spPr>
          <a:xfrm>
            <a:off x="1418626" y="1172980"/>
            <a:ext cx="6562836" cy="4572000"/>
          </a:xfrm>
        </p:spPr>
      </p:pic>
    </p:spTree>
    <p:extLst>
      <p:ext uri="{BB962C8B-B14F-4D97-AF65-F5344CB8AC3E}">
        <p14:creationId xmlns:p14="http://schemas.microsoft.com/office/powerpoint/2010/main" val="23554722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961930"/>
            <a:ext cx="8229600" cy="4134069"/>
          </a:xfrm>
        </p:spPr>
        <p:txBody>
          <a:bodyPr>
            <a:normAutofit fontScale="47500" lnSpcReduction="20000"/>
          </a:bodyPr>
          <a:lstStyle/>
          <a:p>
            <a:pPr marL="0" indent="0">
              <a:buNone/>
            </a:pPr>
            <a:r>
              <a:rPr lang="en-US" sz="5100" b="1" dirty="0"/>
              <a:t>Sickness Model</a:t>
            </a:r>
            <a:br>
              <a:rPr lang="en-US" sz="5100" b="1" dirty="0"/>
            </a:br>
            <a:r>
              <a:rPr lang="en-US" sz="5100" b="1" i="1" dirty="0"/>
              <a:t>What’s Wrong With You?</a:t>
            </a:r>
            <a:r>
              <a:rPr lang="en-US" sz="5100" b="1" i="1" dirty="0" smtClean="0"/>
              <a:t>!</a:t>
            </a:r>
          </a:p>
          <a:p>
            <a:endParaRPr lang="en-US" sz="2800" b="1" i="1" dirty="0"/>
          </a:p>
          <a:p>
            <a:pPr marL="0" indent="0">
              <a:buNone/>
            </a:pPr>
            <a:r>
              <a:rPr lang="en-US" sz="2800" dirty="0">
                <a:solidFill>
                  <a:srgbClr val="F5E4A9"/>
                </a:solidFill>
              </a:rPr>
              <a:t>Sickness implies that the cause of the problem is within the sufferer </a:t>
            </a:r>
          </a:p>
          <a:p>
            <a:pPr marL="0" indent="0">
              <a:buNone/>
            </a:pPr>
            <a:r>
              <a:rPr lang="en-US" sz="2800" dirty="0">
                <a:solidFill>
                  <a:srgbClr val="F5E4A9"/>
                </a:solidFill>
              </a:rPr>
              <a:t>Sickness implies individual weakness or defect and stabilization </a:t>
            </a:r>
          </a:p>
          <a:p>
            <a:pPr marL="0" indent="0">
              <a:buNone/>
            </a:pPr>
            <a:r>
              <a:rPr lang="en-US" sz="2800" dirty="0" smtClean="0">
                <a:solidFill>
                  <a:srgbClr val="F5E4A9"/>
                </a:solidFill>
              </a:rPr>
              <a:t>     may </a:t>
            </a:r>
            <a:r>
              <a:rPr lang="en-US" sz="2800" dirty="0">
                <a:solidFill>
                  <a:srgbClr val="F5E4A9"/>
                </a:solidFill>
              </a:rPr>
              <a:t>be all we can do</a:t>
            </a:r>
          </a:p>
          <a:p>
            <a:pPr marL="0" indent="0">
              <a:buNone/>
            </a:pPr>
            <a:r>
              <a:rPr lang="en-US" sz="2800" dirty="0">
                <a:solidFill>
                  <a:srgbClr val="F5E4A9"/>
                </a:solidFill>
              </a:rPr>
              <a:t>Sickness implies passivity, helplessness</a:t>
            </a:r>
          </a:p>
          <a:p>
            <a:pPr marL="0" indent="0">
              <a:buNone/>
            </a:pPr>
            <a:r>
              <a:rPr lang="en-US" sz="2800" dirty="0">
                <a:solidFill>
                  <a:srgbClr val="F5E4A9"/>
                </a:solidFill>
              </a:rPr>
              <a:t>Sickness relies largely on </a:t>
            </a:r>
            <a:r>
              <a:rPr lang="en-US" sz="2800" dirty="0">
                <a:solidFill>
                  <a:srgbClr val="F5E4A9"/>
                </a:solidFill>
                <a:latin typeface="Times New Roman"/>
              </a:rPr>
              <a:t>“</a:t>
            </a:r>
            <a:r>
              <a:rPr lang="en-US" sz="2800" dirty="0">
                <a:solidFill>
                  <a:srgbClr val="F5E4A9"/>
                </a:solidFill>
              </a:rPr>
              <a:t>expert</a:t>
            </a:r>
            <a:r>
              <a:rPr lang="en-US" sz="2800" dirty="0">
                <a:solidFill>
                  <a:srgbClr val="F5E4A9"/>
                </a:solidFill>
                <a:latin typeface="Times New Roman"/>
              </a:rPr>
              <a:t>”</a:t>
            </a:r>
            <a:r>
              <a:rPr lang="en-US" sz="2800" dirty="0">
                <a:solidFill>
                  <a:srgbClr val="F5E4A9"/>
                </a:solidFill>
              </a:rPr>
              <a:t> knowledge; patients are expected </a:t>
            </a:r>
          </a:p>
          <a:p>
            <a:pPr marL="0" indent="0">
              <a:buNone/>
            </a:pPr>
            <a:r>
              <a:rPr lang="en-US" sz="2800" dirty="0" smtClean="0">
                <a:solidFill>
                  <a:srgbClr val="F5E4A9"/>
                </a:solidFill>
              </a:rPr>
              <a:t>     to </a:t>
            </a:r>
            <a:r>
              <a:rPr lang="en-US" sz="2800" dirty="0">
                <a:solidFill>
                  <a:srgbClr val="F5E4A9"/>
                </a:solidFill>
              </a:rPr>
              <a:t>be </a:t>
            </a:r>
            <a:r>
              <a:rPr lang="en-US" sz="2800" dirty="0">
                <a:solidFill>
                  <a:srgbClr val="F5E4A9"/>
                </a:solidFill>
                <a:latin typeface="Times New Roman"/>
              </a:rPr>
              <a:t>“</a:t>
            </a:r>
            <a:r>
              <a:rPr lang="en-US" sz="2800" dirty="0">
                <a:solidFill>
                  <a:srgbClr val="F5E4A9"/>
                </a:solidFill>
              </a:rPr>
              <a:t>compliant</a:t>
            </a:r>
            <a:r>
              <a:rPr lang="en-US" sz="2800" dirty="0">
                <a:solidFill>
                  <a:srgbClr val="F5E4A9"/>
                </a:solidFill>
                <a:latin typeface="Times New Roman"/>
              </a:rPr>
              <a:t>”</a:t>
            </a:r>
            <a:r>
              <a:rPr lang="en-US" sz="2800" dirty="0">
                <a:solidFill>
                  <a:srgbClr val="F5E4A9"/>
                </a:solidFill>
              </a:rPr>
              <a:t> and are reprimanded if they are not</a:t>
            </a:r>
          </a:p>
          <a:p>
            <a:pPr marL="0" indent="0">
              <a:buNone/>
            </a:pPr>
            <a:r>
              <a:rPr lang="en-US" sz="2800" dirty="0">
                <a:solidFill>
                  <a:srgbClr val="F5E4A9"/>
                </a:solidFill>
              </a:rPr>
              <a:t>Sickness denies personal and social accountability</a:t>
            </a:r>
          </a:p>
          <a:p>
            <a:pPr marL="457200" indent="-457200"/>
            <a:endParaRPr lang="en-US" sz="3200" dirty="0"/>
          </a:p>
          <a:p>
            <a:endParaRPr lang="en-US" dirty="0"/>
          </a:p>
        </p:txBody>
      </p:sp>
      <p:sp>
        <p:nvSpPr>
          <p:cNvPr id="3" name="Title 2"/>
          <p:cNvSpPr>
            <a:spLocks noGrp="1"/>
          </p:cNvSpPr>
          <p:nvPr>
            <p:ph type="title"/>
          </p:nvPr>
        </p:nvSpPr>
        <p:spPr>
          <a:xfrm>
            <a:off x="457200" y="152400"/>
            <a:ext cx="8229600" cy="1704428"/>
          </a:xfrm>
        </p:spPr>
        <p:txBody>
          <a:bodyPr>
            <a:noAutofit/>
          </a:bodyPr>
          <a:lstStyle/>
          <a:p>
            <a:r>
              <a:rPr lang="en-US" sz="2000" dirty="0"/>
              <a:t>We stop asking:</a:t>
            </a:r>
            <a:br>
              <a:rPr lang="en-US" sz="2000" dirty="0"/>
            </a:br>
            <a:r>
              <a:rPr lang="en-US" sz="2000" dirty="0"/>
              <a:t>     </a:t>
            </a:r>
            <a:r>
              <a:rPr lang="ja-JP" altLang="en-US" sz="2000" dirty="0">
                <a:latin typeface="Arial"/>
              </a:rPr>
              <a:t>“</a:t>
            </a:r>
            <a:r>
              <a:rPr lang="en-US" sz="2000" dirty="0"/>
              <a:t>What is </a:t>
            </a:r>
            <a:r>
              <a:rPr lang="en-US" sz="2000" b="1" i="1" dirty="0"/>
              <a:t>wrong</a:t>
            </a:r>
            <a:r>
              <a:rPr lang="en-US" sz="2000" dirty="0"/>
              <a:t> with this person?</a:t>
            </a:r>
            <a:r>
              <a:rPr lang="ja-JP" altLang="en-US" sz="2000" dirty="0">
                <a:latin typeface="Arial"/>
              </a:rPr>
              <a:t>”</a:t>
            </a:r>
            <a:r>
              <a:rPr lang="en-US" sz="2000" dirty="0"/>
              <a:t> </a:t>
            </a:r>
            <a:br>
              <a:rPr lang="en-US" sz="2000" dirty="0"/>
            </a:br>
            <a:r>
              <a:rPr lang="en-US" sz="2000" i="1" dirty="0"/>
              <a:t>and begin asking</a:t>
            </a:r>
            <a:r>
              <a:rPr lang="en-US" sz="2000" dirty="0"/>
              <a:t>….</a:t>
            </a:r>
            <a:br>
              <a:rPr lang="en-US" sz="2000" dirty="0"/>
            </a:br>
            <a:r>
              <a:rPr lang="en-US" sz="2000" dirty="0"/>
              <a:t>      </a:t>
            </a:r>
            <a:r>
              <a:rPr lang="ja-JP" altLang="en-US" sz="2000" dirty="0">
                <a:latin typeface="Arial"/>
              </a:rPr>
              <a:t>“</a:t>
            </a:r>
            <a:r>
              <a:rPr lang="en-US" sz="2000" dirty="0"/>
              <a:t>What has </a:t>
            </a:r>
            <a:r>
              <a:rPr lang="en-US" sz="2000" b="1" i="1" dirty="0"/>
              <a:t>happened</a:t>
            </a:r>
            <a:r>
              <a:rPr lang="en-US" sz="2000" dirty="0"/>
              <a:t> to this person?</a:t>
            </a:r>
            <a:r>
              <a:rPr lang="ja-JP" altLang="en-US" sz="2000" dirty="0">
                <a:latin typeface="Arial"/>
              </a:rPr>
              <a:t>”</a:t>
            </a:r>
            <a:r>
              <a:rPr lang="en-US" sz="2000" dirty="0"/>
              <a:t> </a:t>
            </a:r>
            <a:br>
              <a:rPr lang="en-US" sz="2000" dirty="0"/>
            </a:br>
            <a:endParaRPr lang="en-US" sz="2000" dirty="0"/>
          </a:p>
        </p:txBody>
      </p:sp>
    </p:spTree>
    <p:extLst>
      <p:ext uri="{BB962C8B-B14F-4D97-AF65-F5344CB8AC3E}">
        <p14:creationId xmlns:p14="http://schemas.microsoft.com/office/powerpoint/2010/main" val="226271266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472966"/>
            <a:ext cx="8229600" cy="6082188"/>
          </a:xfrm>
        </p:spPr>
        <p:txBody>
          <a:bodyPr>
            <a:normAutofit fontScale="70000" lnSpcReduction="20000"/>
          </a:bodyPr>
          <a:lstStyle/>
          <a:p>
            <a:pPr marL="0" indent="0">
              <a:buNone/>
            </a:pPr>
            <a:r>
              <a:rPr lang="en-US" sz="3600" b="1" dirty="0"/>
              <a:t>Injury Model</a:t>
            </a:r>
            <a:br>
              <a:rPr lang="en-US" sz="3600" b="1" dirty="0"/>
            </a:br>
            <a:r>
              <a:rPr lang="en-US" sz="3600" b="1" i="1" dirty="0"/>
              <a:t>What’s happened to you</a:t>
            </a:r>
            <a:r>
              <a:rPr lang="en-US" sz="3600" b="1" i="1" dirty="0" smtClean="0"/>
              <a:t>?</a:t>
            </a:r>
          </a:p>
          <a:p>
            <a:pPr marL="0" indent="0">
              <a:lnSpc>
                <a:spcPct val="80000"/>
              </a:lnSpc>
              <a:buNone/>
            </a:pPr>
            <a:r>
              <a:rPr lang="en-US" sz="2800" dirty="0">
                <a:solidFill>
                  <a:srgbClr val="F5E4A9"/>
                </a:solidFill>
              </a:rPr>
              <a:t>Includes physical, psychological, social, </a:t>
            </a:r>
          </a:p>
          <a:p>
            <a:pPr marL="0" indent="0">
              <a:lnSpc>
                <a:spcPct val="80000"/>
              </a:lnSpc>
              <a:buNone/>
            </a:pPr>
            <a:r>
              <a:rPr lang="en-US" sz="2800" dirty="0" smtClean="0">
                <a:solidFill>
                  <a:srgbClr val="F5E4A9"/>
                </a:solidFill>
              </a:rPr>
              <a:t>     and </a:t>
            </a:r>
            <a:r>
              <a:rPr lang="en-US" sz="2800" dirty="0">
                <a:solidFill>
                  <a:srgbClr val="F5E4A9"/>
                </a:solidFill>
              </a:rPr>
              <a:t>moral forms of injury</a:t>
            </a:r>
          </a:p>
          <a:p>
            <a:pPr marL="0" indent="0">
              <a:lnSpc>
                <a:spcPct val="80000"/>
              </a:lnSpc>
              <a:buNone/>
            </a:pPr>
            <a:r>
              <a:rPr lang="en-US" sz="2800" dirty="0">
                <a:solidFill>
                  <a:srgbClr val="F5E4A9"/>
                </a:solidFill>
              </a:rPr>
              <a:t>Includes deprivation, neglect, and </a:t>
            </a:r>
            <a:r>
              <a:rPr lang="en-US" sz="2800" dirty="0" smtClean="0">
                <a:solidFill>
                  <a:srgbClr val="F5E4A9"/>
                </a:solidFill>
              </a:rPr>
              <a:t>developmental</a:t>
            </a:r>
          </a:p>
          <a:p>
            <a:pPr marL="0" indent="0">
              <a:lnSpc>
                <a:spcPct val="80000"/>
              </a:lnSpc>
              <a:buNone/>
            </a:pPr>
            <a:r>
              <a:rPr lang="en-US" sz="2800" dirty="0">
                <a:solidFill>
                  <a:srgbClr val="F5E4A9"/>
                </a:solidFill>
              </a:rPr>
              <a:t> </a:t>
            </a:r>
            <a:r>
              <a:rPr lang="en-US" sz="2800" dirty="0" smtClean="0">
                <a:solidFill>
                  <a:srgbClr val="F5E4A9"/>
                </a:solidFill>
              </a:rPr>
              <a:t>    insult</a:t>
            </a:r>
            <a:endParaRPr lang="en-US" sz="2800" dirty="0">
              <a:solidFill>
                <a:srgbClr val="F5E4A9"/>
              </a:solidFill>
            </a:endParaRPr>
          </a:p>
          <a:p>
            <a:pPr marL="0" indent="0">
              <a:lnSpc>
                <a:spcPct val="80000"/>
              </a:lnSpc>
              <a:buNone/>
            </a:pPr>
            <a:r>
              <a:rPr lang="en-US" sz="2800" dirty="0">
                <a:solidFill>
                  <a:srgbClr val="F5E4A9"/>
                </a:solidFill>
              </a:rPr>
              <a:t>Implies rehabilitation process that is mutual, </a:t>
            </a:r>
            <a:r>
              <a:rPr lang="en-US" sz="2800" dirty="0" smtClean="0">
                <a:solidFill>
                  <a:srgbClr val="F5E4A9"/>
                </a:solidFill>
              </a:rPr>
              <a:t>long</a:t>
            </a:r>
            <a:endParaRPr lang="en-US" sz="2800" dirty="0">
              <a:solidFill>
                <a:srgbClr val="F5E4A9"/>
              </a:solidFill>
            </a:endParaRPr>
          </a:p>
          <a:p>
            <a:pPr marL="0" indent="0">
              <a:lnSpc>
                <a:spcPct val="80000"/>
              </a:lnSpc>
              <a:buNone/>
            </a:pPr>
            <a:r>
              <a:rPr lang="en-US" sz="2800" dirty="0" smtClean="0">
                <a:solidFill>
                  <a:srgbClr val="F5E4A9"/>
                </a:solidFill>
              </a:rPr>
              <a:t>     term</a:t>
            </a:r>
            <a:r>
              <a:rPr lang="en-US" sz="2800" dirty="0">
                <a:solidFill>
                  <a:srgbClr val="F5E4A9"/>
                </a:solidFill>
              </a:rPr>
              <a:t>: Requires active collaborative relationship </a:t>
            </a:r>
          </a:p>
          <a:p>
            <a:pPr marL="0" indent="0">
              <a:lnSpc>
                <a:spcPct val="80000"/>
              </a:lnSpc>
              <a:buNone/>
            </a:pPr>
            <a:r>
              <a:rPr lang="en-US" sz="2800" dirty="0" smtClean="0">
                <a:solidFill>
                  <a:srgbClr val="F5E4A9"/>
                </a:solidFill>
              </a:rPr>
              <a:t>     between </a:t>
            </a:r>
            <a:r>
              <a:rPr lang="en-US" sz="2800" dirty="0">
                <a:solidFill>
                  <a:srgbClr val="F5E4A9"/>
                </a:solidFill>
              </a:rPr>
              <a:t>helper and injured party</a:t>
            </a:r>
          </a:p>
          <a:p>
            <a:pPr marL="0" indent="0">
              <a:lnSpc>
                <a:spcPct val="80000"/>
              </a:lnSpc>
              <a:buNone/>
            </a:pPr>
            <a:r>
              <a:rPr lang="en-US" sz="2800" dirty="0">
                <a:solidFill>
                  <a:srgbClr val="F5E4A9"/>
                </a:solidFill>
              </a:rPr>
              <a:t>Removes stigma and shame</a:t>
            </a:r>
          </a:p>
          <a:p>
            <a:pPr marL="0" indent="0">
              <a:lnSpc>
                <a:spcPct val="80000"/>
              </a:lnSpc>
              <a:buNone/>
            </a:pPr>
            <a:r>
              <a:rPr lang="en-US" sz="2800" dirty="0">
                <a:solidFill>
                  <a:srgbClr val="F5E4A9"/>
                </a:solidFill>
              </a:rPr>
              <a:t>Provides understandable shared framework</a:t>
            </a:r>
          </a:p>
          <a:p>
            <a:pPr marL="0" indent="0">
              <a:lnSpc>
                <a:spcPct val="80000"/>
              </a:lnSpc>
              <a:buNone/>
            </a:pPr>
            <a:r>
              <a:rPr lang="en-US" sz="2800" dirty="0">
                <a:solidFill>
                  <a:srgbClr val="F5E4A9"/>
                </a:solidFill>
              </a:rPr>
              <a:t>Increase in compassion, increase in </a:t>
            </a:r>
            <a:r>
              <a:rPr lang="en-US" sz="2800" dirty="0" smtClean="0">
                <a:solidFill>
                  <a:srgbClr val="F5E4A9"/>
                </a:solidFill>
              </a:rPr>
              <a:t>expectations</a:t>
            </a:r>
          </a:p>
          <a:p>
            <a:pPr marL="0" indent="0">
              <a:lnSpc>
                <a:spcPct val="80000"/>
              </a:lnSpc>
              <a:buNone/>
            </a:pPr>
            <a:r>
              <a:rPr lang="en-US" sz="2800" dirty="0" smtClean="0">
                <a:solidFill>
                  <a:srgbClr val="F5E4A9"/>
                </a:solidFill>
              </a:rPr>
              <a:t>Includes relational aspects</a:t>
            </a:r>
            <a:endParaRPr lang="en-US" sz="2800" dirty="0">
              <a:solidFill>
                <a:srgbClr val="F5E4A9"/>
              </a:solidFill>
            </a:endParaRPr>
          </a:p>
          <a:p>
            <a:pPr marL="0" indent="0">
              <a:buNone/>
            </a:pPr>
            <a:r>
              <a:rPr lang="en-US" sz="2800" b="1" i="1" dirty="0" smtClean="0">
                <a:solidFill>
                  <a:srgbClr val="F5E4A9"/>
                </a:solidFill>
              </a:rPr>
              <a:t> </a:t>
            </a:r>
            <a:endParaRPr lang="en-US" dirty="0">
              <a:solidFill>
                <a:srgbClr val="F5E4A9"/>
              </a:solidFill>
            </a:endParaRPr>
          </a:p>
        </p:txBody>
      </p:sp>
    </p:spTree>
    <p:extLst>
      <p:ext uri="{BB962C8B-B14F-4D97-AF65-F5344CB8AC3E}">
        <p14:creationId xmlns:p14="http://schemas.microsoft.com/office/powerpoint/2010/main" val="166964998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txBox="1">
            <a:spLocks/>
          </p:cNvSpPr>
          <p:nvPr/>
        </p:nvSpPr>
        <p:spPr>
          <a:xfrm>
            <a:off x="490818" y="2514600"/>
            <a:ext cx="8162365" cy="914400"/>
          </a:xfrm>
          <a:prstGeom prst="rect">
            <a:avLst/>
          </a:prstGeom>
          <a:ln w="6350" cap="rnd">
            <a:noFill/>
          </a:ln>
        </p:spPr>
        <p:txBody>
          <a:bodyPr vert="horz" rtlCol="0" anchor="b" anchorCtr="0">
            <a:normAutofit fontScale="85000" lnSpcReduction="10000"/>
          </a:bodyPr>
          <a:lstStyle>
            <a:lvl1pPr algn="l" rtl="0" eaLnBrk="1" latinLnBrk="0" hangingPunct="1">
              <a:spcBef>
                <a:spcPct val="0"/>
              </a:spcBef>
              <a:buNone/>
              <a:defRPr kumimoji="0" lang="en-US" sz="4200" b="0" kern="1200" spc="-100" baseline="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a:lstStyle>
          <a:p>
            <a:r>
              <a:rPr lang="en-US" sz="4400" dirty="0" smtClean="0"/>
              <a:t>5 Pillars of Trauma Informed Practice</a:t>
            </a:r>
            <a:endParaRPr lang="en-US" sz="4400" dirty="0"/>
          </a:p>
        </p:txBody>
      </p:sp>
      <p:sp>
        <p:nvSpPr>
          <p:cNvPr id="8" name="Content Placeholder 2"/>
          <p:cNvSpPr txBox="1">
            <a:spLocks/>
          </p:cNvSpPr>
          <p:nvPr/>
        </p:nvSpPr>
        <p:spPr>
          <a:xfrm>
            <a:off x="490818" y="3429000"/>
            <a:ext cx="8162365" cy="3011714"/>
          </a:xfrm>
          <a:prstGeom prst="rect">
            <a:avLst/>
          </a:prstGeom>
        </p:spPr>
        <p:txBody>
          <a:bodyPr vert="horz">
            <a:normAutofit/>
          </a:bodyPr>
          <a:lstStyle>
            <a:lvl1pPr marL="274320" indent="-274320" algn="l" rtl="0" eaLnBrk="1" latinLnBrk="0" hangingPunct="1">
              <a:spcBef>
                <a:spcPts val="600"/>
              </a:spcBef>
              <a:buClr>
                <a:schemeClr val="accent2"/>
              </a:buClr>
              <a:buSzPct val="85000"/>
              <a:buFont typeface="Wingdings 2"/>
              <a:buChar char=""/>
              <a:defRPr kumimoji="0" sz="2600" kern="1200">
                <a:solidFill>
                  <a:schemeClr val="tx1"/>
                </a:solidFill>
                <a:latin typeface="+mn-lt"/>
                <a:ea typeface="+mn-ea"/>
                <a:cs typeface="+mn-cs"/>
              </a:defRPr>
            </a:lvl1pPr>
            <a:lvl2pPr marL="640080" indent="-274320" algn="l" rtl="0" eaLnBrk="1" latinLnBrk="0" hangingPunct="1">
              <a:spcBef>
                <a:spcPts val="300"/>
              </a:spcBef>
              <a:buClr>
                <a:schemeClr val="accent2">
                  <a:shade val="75000"/>
                </a:schemeClr>
              </a:buClr>
              <a:buSzPct val="85000"/>
              <a:buFont typeface="Wingdings 2"/>
              <a:buChar char=""/>
              <a:defRPr kumimoji="0" sz="2400" kern="1200">
                <a:solidFill>
                  <a:schemeClr val="tx2"/>
                </a:solidFill>
                <a:latin typeface="+mn-lt"/>
                <a:ea typeface="+mn-ea"/>
                <a:cs typeface="+mn-cs"/>
              </a:defRPr>
            </a:lvl2pPr>
            <a:lvl3pPr marL="1005840" indent="-228600" algn="l" rtl="0" eaLnBrk="1" latinLnBrk="0" hangingPunct="1">
              <a:spcBef>
                <a:spcPts val="300"/>
              </a:spcBef>
              <a:buClr>
                <a:schemeClr val="accent2">
                  <a:shade val="50000"/>
                </a:schemeClr>
              </a:buClr>
              <a:buSzPct val="85000"/>
              <a:buFont typeface="Wingdings 2"/>
              <a:buChar char=""/>
              <a:defRPr kumimoji="0" sz="2100" kern="1200">
                <a:solidFill>
                  <a:schemeClr val="tx1"/>
                </a:solidFill>
                <a:latin typeface="+mn-lt"/>
                <a:ea typeface="+mn-ea"/>
                <a:cs typeface="+mn-cs"/>
              </a:defRPr>
            </a:lvl3pPr>
            <a:lvl4pPr marL="1280160" indent="-228600" algn="l" rtl="0" eaLnBrk="1" latinLnBrk="0" hangingPunct="1">
              <a:spcBef>
                <a:spcPts val="300"/>
              </a:spcBef>
              <a:buClr>
                <a:schemeClr val="accent2">
                  <a:shade val="75000"/>
                </a:schemeClr>
              </a:buClr>
              <a:buSzPct val="85000"/>
              <a:buFont typeface="Wingdings 2" pitchFamily="18" charset="2"/>
              <a:buChar char=""/>
              <a:defRPr kumimoji="0" sz="1900" kern="1200">
                <a:solidFill>
                  <a:schemeClr val="tx1"/>
                </a:solidFill>
                <a:latin typeface="+mn-lt"/>
                <a:ea typeface="+mn-ea"/>
                <a:cs typeface="+mn-cs"/>
              </a:defRPr>
            </a:lvl4pPr>
            <a:lvl5pPr marL="1554480" indent="-228600" algn="l" rtl="0" eaLnBrk="1" latinLnBrk="0" hangingPunct="1">
              <a:spcBef>
                <a:spcPts val="340"/>
              </a:spcBef>
              <a:buClr>
                <a:schemeClr val="accent2">
                  <a:shade val="75000"/>
                </a:schemeClr>
              </a:buClr>
              <a:buSzPct val="85000"/>
              <a:buFont typeface="Wingdings 2" pitchFamily="18" charset="2"/>
              <a:buChar char=""/>
              <a:defRPr kumimoji="0" sz="1600" kern="1200">
                <a:solidFill>
                  <a:schemeClr val="tx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a:lstStyle>
          <a:p>
            <a:r>
              <a:rPr lang="en-US" sz="2400" dirty="0" smtClean="0"/>
              <a:t>Safety</a:t>
            </a:r>
          </a:p>
          <a:p>
            <a:r>
              <a:rPr lang="en-US" sz="2400" dirty="0" smtClean="0"/>
              <a:t>Trustworthiness</a:t>
            </a:r>
          </a:p>
          <a:p>
            <a:r>
              <a:rPr lang="en-US" sz="2400" dirty="0" smtClean="0"/>
              <a:t>Choice</a:t>
            </a:r>
          </a:p>
          <a:p>
            <a:r>
              <a:rPr lang="en-US" sz="2400" dirty="0" smtClean="0"/>
              <a:t>Collaboration</a:t>
            </a:r>
          </a:p>
          <a:p>
            <a:r>
              <a:rPr lang="en-US" sz="2400" dirty="0" smtClean="0"/>
              <a:t>Empowerment</a:t>
            </a:r>
            <a:endParaRPr lang="en-US" sz="2400" dirty="0"/>
          </a:p>
        </p:txBody>
      </p:sp>
      <p:sp>
        <p:nvSpPr>
          <p:cNvPr id="9" name="TextBox 8"/>
          <p:cNvSpPr txBox="1"/>
          <p:nvPr/>
        </p:nvSpPr>
        <p:spPr>
          <a:xfrm>
            <a:off x="417287" y="335643"/>
            <a:ext cx="5787570" cy="923330"/>
          </a:xfrm>
          <a:prstGeom prst="rect">
            <a:avLst/>
          </a:prstGeom>
          <a:noFill/>
        </p:spPr>
        <p:txBody>
          <a:bodyPr wrap="square" rtlCol="0">
            <a:spAutoFit/>
          </a:bodyPr>
          <a:lstStyle/>
          <a:p>
            <a:pPr>
              <a:buFontTx/>
              <a:buNone/>
            </a:pPr>
            <a:r>
              <a:rPr lang="en-US" dirty="0" smtClean="0"/>
              <a:t>Trauma Informed Practice:</a:t>
            </a:r>
          </a:p>
          <a:p>
            <a:pPr>
              <a:buFontTx/>
              <a:buNone/>
            </a:pPr>
            <a:r>
              <a:rPr lang="en-US" dirty="0" smtClean="0"/>
              <a:t>Will avoid inadvertent retraumatization and will facilitate consumer participation in treatment </a:t>
            </a:r>
            <a:r>
              <a:rPr lang="en-US" sz="1200" dirty="0" smtClean="0"/>
              <a:t> </a:t>
            </a:r>
            <a:r>
              <a:rPr lang="en-US" sz="1000" dirty="0" smtClean="0"/>
              <a:t>(Harris &amp; Fallot, 2001)</a:t>
            </a:r>
            <a:endParaRPr lang="en-US" sz="1000" dirty="0"/>
          </a:p>
        </p:txBody>
      </p:sp>
    </p:spTree>
    <p:extLst>
      <p:ext uri="{BB962C8B-B14F-4D97-AF65-F5344CB8AC3E}">
        <p14:creationId xmlns:p14="http://schemas.microsoft.com/office/powerpoint/2010/main" val="2328974103"/>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Basics</a:t>
            </a:r>
            <a:endParaRPr lang="en-US" dirty="0"/>
          </a:p>
        </p:txBody>
      </p:sp>
    </p:spTree>
    <p:extLst>
      <p:ext uri="{BB962C8B-B14F-4D97-AF65-F5344CB8AC3E}">
        <p14:creationId xmlns:p14="http://schemas.microsoft.com/office/powerpoint/2010/main" val="875852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brain and survival</a:t>
            </a:r>
            <a:endParaRPr lang="en-US" dirty="0"/>
          </a:p>
        </p:txBody>
      </p:sp>
      <p:sp>
        <p:nvSpPr>
          <p:cNvPr id="3" name="Content Placeholder 2"/>
          <p:cNvSpPr>
            <a:spLocks noGrp="1"/>
          </p:cNvSpPr>
          <p:nvPr>
            <p:ph idx="1"/>
          </p:nvPr>
        </p:nvSpPr>
        <p:spPr/>
        <p:txBody>
          <a:bodyPr/>
          <a:lstStyle/>
          <a:p>
            <a:r>
              <a:rPr lang="en-US" dirty="0" smtClean="0"/>
              <a:t>Identifying and generating internal signals for bodily needs</a:t>
            </a:r>
          </a:p>
          <a:p>
            <a:r>
              <a:rPr lang="en-US" dirty="0" smtClean="0"/>
              <a:t>Mapping where the external world provides those needs</a:t>
            </a:r>
          </a:p>
          <a:p>
            <a:r>
              <a:rPr lang="en-US" dirty="0" smtClean="0"/>
              <a:t>Generating energy for acquisition </a:t>
            </a:r>
          </a:p>
          <a:p>
            <a:r>
              <a:rPr lang="en-US" dirty="0" smtClean="0"/>
              <a:t>Identifying opportunities and challenges</a:t>
            </a:r>
          </a:p>
          <a:p>
            <a:r>
              <a:rPr lang="en-US" dirty="0" smtClean="0"/>
              <a:t>Adjusting our actions in the moment</a:t>
            </a:r>
            <a:endParaRPr lang="en-US" dirty="0"/>
          </a:p>
        </p:txBody>
      </p:sp>
    </p:spTree>
    <p:extLst>
      <p:ext uri="{BB962C8B-B14F-4D97-AF65-F5344CB8AC3E}">
        <p14:creationId xmlns:p14="http://schemas.microsoft.com/office/powerpoint/2010/main" val="26891538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It develops bottom to top</a:t>
            </a:r>
            <a:endParaRPr lang="en-US" dirty="0"/>
          </a:p>
        </p:txBody>
      </p:sp>
      <p:sp>
        <p:nvSpPr>
          <p:cNvPr id="3" name="Content Placeholder 2"/>
          <p:cNvSpPr>
            <a:spLocks noGrp="1"/>
          </p:cNvSpPr>
          <p:nvPr>
            <p:ph idx="1"/>
          </p:nvPr>
        </p:nvSpPr>
        <p:spPr>
          <a:xfrm>
            <a:off x="779463" y="1425388"/>
            <a:ext cx="7583487" cy="5149304"/>
          </a:xfrm>
        </p:spPr>
        <p:txBody>
          <a:bodyPr/>
          <a:lstStyle/>
          <a:p>
            <a:r>
              <a:rPr lang="en-US" dirty="0" smtClean="0"/>
              <a:t>The reptilian brain</a:t>
            </a:r>
          </a:p>
          <a:p>
            <a:pPr lvl="1"/>
            <a:r>
              <a:rPr lang="en-US" dirty="0" smtClean="0"/>
              <a:t>Moment to moment registration of physiological needs</a:t>
            </a:r>
          </a:p>
          <a:p>
            <a:r>
              <a:rPr lang="en-US" dirty="0" smtClean="0"/>
              <a:t>The mammalian brain</a:t>
            </a:r>
          </a:p>
          <a:p>
            <a:pPr lvl="1"/>
            <a:r>
              <a:rPr lang="en-US" dirty="0" smtClean="0"/>
              <a:t>The limbic system</a:t>
            </a:r>
          </a:p>
          <a:p>
            <a:pPr lvl="1"/>
            <a:r>
              <a:rPr lang="en-US" dirty="0" smtClean="0"/>
              <a:t>Comfort and safety, pleasure and pain</a:t>
            </a:r>
          </a:p>
          <a:p>
            <a:pPr lvl="1"/>
            <a:r>
              <a:rPr lang="en-US" dirty="0" smtClean="0"/>
              <a:t>What fires together, wires together</a:t>
            </a:r>
          </a:p>
          <a:p>
            <a:r>
              <a:rPr lang="en-US" dirty="0" smtClean="0"/>
              <a:t>The rational brain</a:t>
            </a:r>
          </a:p>
          <a:p>
            <a:pPr lvl="1"/>
            <a:r>
              <a:rPr lang="en-US" dirty="0" smtClean="0"/>
              <a:t>30% of volume</a:t>
            </a:r>
          </a:p>
          <a:p>
            <a:pPr lvl="1"/>
            <a:r>
              <a:rPr lang="en-US" dirty="0" smtClean="0"/>
              <a:t>Last to develop</a:t>
            </a:r>
          </a:p>
          <a:p>
            <a:pPr lvl="1"/>
            <a:r>
              <a:rPr lang="en-US" dirty="0" smtClean="0"/>
              <a:t>Easily taken off-line</a:t>
            </a:r>
          </a:p>
          <a:p>
            <a:pPr lvl="1"/>
            <a:r>
              <a:rPr lang="en-US" dirty="0" smtClean="0"/>
              <a:t>Empathy and mirroring</a:t>
            </a:r>
            <a:endParaRPr lang="en-US" dirty="0"/>
          </a:p>
        </p:txBody>
      </p:sp>
    </p:spTree>
    <p:extLst>
      <p:ext uri="{BB962C8B-B14F-4D97-AF65-F5344CB8AC3E}">
        <p14:creationId xmlns:p14="http://schemas.microsoft.com/office/powerpoint/2010/main" val="15862513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779463" y="2434492"/>
            <a:ext cx="7583487" cy="4208930"/>
          </a:xfrm>
        </p:spPr>
        <p:txBody>
          <a:bodyPr/>
          <a:lstStyle/>
          <a:p>
            <a:r>
              <a:rPr lang="en-US" dirty="0" err="1"/>
              <a:t>Neurohormonal</a:t>
            </a:r>
            <a:r>
              <a:rPr lang="en-US" dirty="0"/>
              <a:t> Effects</a:t>
            </a:r>
          </a:p>
          <a:p>
            <a:pPr lvl="1"/>
            <a:r>
              <a:rPr lang="en-US" dirty="0" smtClean="0"/>
              <a:t>Lower </a:t>
            </a:r>
            <a:r>
              <a:rPr lang="en-US" dirty="0"/>
              <a:t>serotonin (impulsivity, sleep problems, aggression)</a:t>
            </a:r>
          </a:p>
          <a:p>
            <a:pPr lvl="1"/>
            <a:r>
              <a:rPr lang="en-US" dirty="0" smtClean="0"/>
              <a:t>High </a:t>
            </a:r>
            <a:r>
              <a:rPr lang="en-US" dirty="0"/>
              <a:t>levels of endogenous opioids (numbing</a:t>
            </a:r>
            <a:r>
              <a:rPr lang="en-US" dirty="0" smtClean="0"/>
              <a:t>, interferes </a:t>
            </a:r>
            <a:r>
              <a:rPr lang="en-US" dirty="0"/>
              <a:t>w/memory)</a:t>
            </a:r>
          </a:p>
          <a:p>
            <a:pPr lvl="1"/>
            <a:r>
              <a:rPr lang="en-US" dirty="0" smtClean="0"/>
              <a:t>High </a:t>
            </a:r>
            <a:r>
              <a:rPr lang="en-US" dirty="0"/>
              <a:t>levels of catecholamines (epinephrine &amp; norepinephrine: anxiety, panic, interferes w/memory)</a:t>
            </a:r>
          </a:p>
          <a:p>
            <a:pPr lvl="1"/>
            <a:r>
              <a:rPr lang="en-US" dirty="0" smtClean="0"/>
              <a:t>Chronic </a:t>
            </a:r>
            <a:r>
              <a:rPr lang="en-US" dirty="0"/>
              <a:t>stress: depletion of endogenous </a:t>
            </a:r>
            <a:r>
              <a:rPr lang="en-US" dirty="0" smtClean="0"/>
              <a:t>opioids</a:t>
            </a:r>
          </a:p>
          <a:p>
            <a:pPr lvl="1"/>
            <a:r>
              <a:rPr lang="en-US" dirty="0" err="1" smtClean="0"/>
              <a:t>Broca’s</a:t>
            </a:r>
            <a:r>
              <a:rPr lang="en-US" dirty="0" smtClean="0"/>
              <a:t> area (speech) offline</a:t>
            </a:r>
          </a:p>
          <a:p>
            <a:pPr lvl="1"/>
            <a:r>
              <a:rPr lang="en-US" dirty="0" err="1" smtClean="0"/>
              <a:t>Brodman’s</a:t>
            </a:r>
            <a:r>
              <a:rPr lang="en-US" dirty="0" smtClean="0"/>
              <a:t> area 19 (internal visualization) fully activated</a:t>
            </a:r>
            <a:endParaRPr lang="en-US" dirty="0"/>
          </a:p>
          <a:p>
            <a:endParaRPr lang="en-US" dirty="0"/>
          </a:p>
        </p:txBody>
      </p:sp>
      <p:sp>
        <p:nvSpPr>
          <p:cNvPr id="3" name="Title 2"/>
          <p:cNvSpPr>
            <a:spLocks noGrp="1"/>
          </p:cNvSpPr>
          <p:nvPr>
            <p:ph type="title"/>
          </p:nvPr>
        </p:nvSpPr>
        <p:spPr>
          <a:xfrm>
            <a:off x="779463" y="371231"/>
            <a:ext cx="7583487" cy="1367693"/>
          </a:xfrm>
        </p:spPr>
        <p:txBody>
          <a:bodyPr>
            <a:normAutofit/>
          </a:bodyPr>
          <a:lstStyle/>
          <a:p>
            <a:r>
              <a:rPr lang="en-US" dirty="0" smtClean="0"/>
              <a:t>Your brain on crisis: </a:t>
            </a:r>
            <a:br>
              <a:rPr lang="en-US" dirty="0" smtClean="0"/>
            </a:br>
            <a:r>
              <a:rPr lang="en-US" dirty="0" smtClean="0"/>
              <a:t>fight/flight/freeze</a:t>
            </a:r>
            <a:endParaRPr lang="en-US" dirty="0"/>
          </a:p>
        </p:txBody>
      </p:sp>
    </p:spTree>
    <p:extLst>
      <p:ext uri="{BB962C8B-B14F-4D97-AF65-F5344CB8AC3E}">
        <p14:creationId xmlns:p14="http://schemas.microsoft.com/office/powerpoint/2010/main" val="45654951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804273"/>
            <a:ext cx="8229600" cy="4291727"/>
          </a:xfrm>
        </p:spPr>
        <p:txBody>
          <a:bodyPr/>
          <a:lstStyle/>
          <a:p>
            <a:r>
              <a:rPr lang="en-US" dirty="0"/>
              <a:t>SNS: (Sympathetic nervous system)</a:t>
            </a:r>
          </a:p>
          <a:p>
            <a:pPr lvl="1"/>
            <a:r>
              <a:rPr lang="en-US" dirty="0"/>
              <a:t>Prepare for Threat</a:t>
            </a:r>
          </a:p>
          <a:p>
            <a:pPr lvl="1"/>
            <a:r>
              <a:rPr lang="en-US" dirty="0"/>
              <a:t>Adrenal glands</a:t>
            </a:r>
            <a:r>
              <a:rPr lang="en-US" dirty="0" smtClean="0"/>
              <a:t>: hormones </a:t>
            </a:r>
            <a:r>
              <a:rPr lang="en-US" dirty="0"/>
              <a:t>to prepare for </a:t>
            </a:r>
            <a:r>
              <a:rPr lang="en-US" dirty="0" smtClean="0"/>
              <a:t>fight, flight or freeze.</a:t>
            </a:r>
            <a:endParaRPr lang="en-US" dirty="0"/>
          </a:p>
          <a:p>
            <a:pPr lvl="1"/>
            <a:r>
              <a:rPr lang="en-US" dirty="0"/>
              <a:t>Epinephrine and norepinephrine</a:t>
            </a:r>
          </a:p>
          <a:p>
            <a:r>
              <a:rPr lang="en-US" dirty="0"/>
              <a:t>PNS: Reestablish </a:t>
            </a:r>
            <a:r>
              <a:rPr lang="en-US" dirty="0" smtClean="0"/>
              <a:t>Homeostasis (Parasympathetic Nervous System)</a:t>
            </a:r>
            <a:endParaRPr lang="en-US" dirty="0"/>
          </a:p>
          <a:p>
            <a:pPr lvl="1"/>
            <a:r>
              <a:rPr lang="en-US" dirty="0" smtClean="0"/>
              <a:t>Pituitary </a:t>
            </a:r>
            <a:r>
              <a:rPr lang="en-US" dirty="0"/>
              <a:t>&amp; Adrenal </a:t>
            </a:r>
            <a:r>
              <a:rPr lang="en-US" dirty="0" smtClean="0"/>
              <a:t>Glands: </a:t>
            </a:r>
            <a:r>
              <a:rPr lang="en-US" dirty="0"/>
              <a:t>hormones to bring body back to normal (rest/recovery)</a:t>
            </a:r>
          </a:p>
          <a:p>
            <a:pPr lvl="1"/>
            <a:r>
              <a:rPr lang="en-US" dirty="0" smtClean="0"/>
              <a:t>Cortisol</a:t>
            </a:r>
            <a:r>
              <a:rPr lang="en-US" dirty="0"/>
              <a:t>, glucocorticoids (endogenous opioids)</a:t>
            </a:r>
          </a:p>
          <a:p>
            <a:endParaRPr lang="en-US" dirty="0"/>
          </a:p>
        </p:txBody>
      </p:sp>
      <p:sp>
        <p:nvSpPr>
          <p:cNvPr id="3" name="Title 2"/>
          <p:cNvSpPr>
            <a:spLocks noGrp="1"/>
          </p:cNvSpPr>
          <p:nvPr>
            <p:ph type="title"/>
          </p:nvPr>
        </p:nvSpPr>
        <p:spPr>
          <a:xfrm>
            <a:off x="457200" y="152400"/>
            <a:ext cx="8229600" cy="1913946"/>
          </a:xfrm>
        </p:spPr>
        <p:txBody>
          <a:bodyPr>
            <a:normAutofit fontScale="90000"/>
          </a:bodyPr>
          <a:lstStyle/>
          <a:p>
            <a:r>
              <a:rPr lang="en-US" sz="4400" dirty="0"/>
              <a:t>Hypothalamic-Pituitary-Adrenal (HPA) Axis</a:t>
            </a:r>
            <a:r>
              <a:rPr lang="en-US" dirty="0"/>
              <a:t/>
            </a:r>
            <a:br>
              <a:rPr lang="en-US" dirty="0"/>
            </a:br>
            <a:endParaRPr lang="en-US" dirty="0"/>
          </a:p>
        </p:txBody>
      </p:sp>
    </p:spTree>
    <p:extLst>
      <p:ext uri="{BB962C8B-B14F-4D97-AF65-F5344CB8AC3E}">
        <p14:creationId xmlns:p14="http://schemas.microsoft.com/office/powerpoint/2010/main" val="426285599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 </a:t>
            </a:r>
            <a:r>
              <a:rPr lang="en-US" dirty="0"/>
              <a:t>Extreme autonomic arousal (e.g., heart rate, blood pressure) to stimuli reminiscent of the trauma</a:t>
            </a:r>
          </a:p>
          <a:p>
            <a:r>
              <a:rPr lang="en-US" dirty="0" smtClean="0"/>
              <a:t> </a:t>
            </a:r>
            <a:r>
              <a:rPr lang="en-US" dirty="0"/>
              <a:t>Hyperarousal to intense, but neutral stimuli (loss of stimulus discrimination)</a:t>
            </a:r>
          </a:p>
          <a:p>
            <a:endParaRPr lang="en-US" dirty="0"/>
          </a:p>
        </p:txBody>
      </p:sp>
      <p:sp>
        <p:nvSpPr>
          <p:cNvPr id="3" name="Title 2"/>
          <p:cNvSpPr>
            <a:spLocks noGrp="1"/>
          </p:cNvSpPr>
          <p:nvPr>
            <p:ph type="title"/>
          </p:nvPr>
        </p:nvSpPr>
        <p:spPr>
          <a:xfrm>
            <a:off x="457200" y="779303"/>
            <a:ext cx="8229600" cy="1188205"/>
          </a:xfrm>
        </p:spPr>
        <p:txBody>
          <a:bodyPr>
            <a:normAutofit fontScale="90000"/>
          </a:bodyPr>
          <a:lstStyle/>
          <a:p>
            <a:r>
              <a:rPr lang="en-US" dirty="0" smtClean="0"/>
              <a:t/>
            </a:r>
            <a:br>
              <a:rPr lang="en-US" dirty="0" smtClean="0"/>
            </a:br>
            <a:r>
              <a:rPr lang="en-US" dirty="0" smtClean="0"/>
              <a:t>Psychophysiological </a:t>
            </a:r>
            <a:r>
              <a:rPr lang="en-US" dirty="0"/>
              <a:t>Effects</a:t>
            </a:r>
            <a:br>
              <a:rPr lang="en-US" dirty="0"/>
            </a:br>
            <a:endParaRPr lang="en-US" dirty="0"/>
          </a:p>
        </p:txBody>
      </p:sp>
    </p:spTree>
    <p:extLst>
      <p:ext uri="{BB962C8B-B14F-4D97-AF65-F5344CB8AC3E}">
        <p14:creationId xmlns:p14="http://schemas.microsoft.com/office/powerpoint/2010/main" val="6952169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3 types of disruption</a:t>
            </a:r>
            <a:endParaRPr lang="en-US" dirty="0"/>
          </a:p>
        </p:txBody>
      </p:sp>
      <p:sp>
        <p:nvSpPr>
          <p:cNvPr id="3" name="Content Placeholder 2"/>
          <p:cNvSpPr>
            <a:spLocks noGrp="1"/>
          </p:cNvSpPr>
          <p:nvPr>
            <p:ph idx="1"/>
          </p:nvPr>
        </p:nvSpPr>
        <p:spPr/>
        <p:txBody>
          <a:bodyPr/>
          <a:lstStyle/>
          <a:p>
            <a:r>
              <a:rPr lang="en-US" dirty="0" smtClean="0"/>
              <a:t>Threat perception system</a:t>
            </a:r>
          </a:p>
          <a:p>
            <a:pPr lvl="1"/>
            <a:r>
              <a:rPr lang="en-US" dirty="0" smtClean="0"/>
              <a:t>The primitive or reptilian brain</a:t>
            </a:r>
          </a:p>
          <a:p>
            <a:r>
              <a:rPr lang="en-US" dirty="0" smtClean="0"/>
              <a:t>Filtering system</a:t>
            </a:r>
          </a:p>
          <a:p>
            <a:pPr lvl="1"/>
            <a:r>
              <a:rPr lang="en-US" dirty="0" smtClean="0"/>
              <a:t>More advanced or mammalian brain</a:t>
            </a:r>
          </a:p>
          <a:p>
            <a:r>
              <a:rPr lang="en-US" dirty="0" smtClean="0"/>
              <a:t>Sense of self</a:t>
            </a:r>
          </a:p>
          <a:p>
            <a:pPr lvl="1"/>
            <a:r>
              <a:rPr lang="en-US" dirty="0" smtClean="0"/>
              <a:t>Rational brain</a:t>
            </a:r>
          </a:p>
          <a:p>
            <a:pPr marL="282575" lvl="1" indent="0">
              <a:buNone/>
            </a:pPr>
            <a:endParaRPr lang="en-US" dirty="0"/>
          </a:p>
        </p:txBody>
      </p:sp>
    </p:spTree>
    <p:extLst>
      <p:ext uri="{BB962C8B-B14F-4D97-AF65-F5344CB8AC3E}">
        <p14:creationId xmlns:p14="http://schemas.microsoft.com/office/powerpoint/2010/main" val="41166566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78146" y="1525960"/>
            <a:ext cx="8667776" cy="4572000"/>
          </a:xfrm>
        </p:spPr>
        <p:txBody>
          <a:bodyPr/>
          <a:lstStyle/>
          <a:p>
            <a:pPr marL="0" indent="0">
              <a:buNone/>
            </a:pPr>
            <a:r>
              <a:rPr lang="en-US" b="1" dirty="0"/>
              <a:t>Left Hemisphere</a:t>
            </a:r>
            <a:r>
              <a:rPr lang="en-US" dirty="0"/>
              <a:t>		</a:t>
            </a:r>
            <a:r>
              <a:rPr lang="en-US" dirty="0" smtClean="0"/>
              <a:t>	</a:t>
            </a:r>
            <a:r>
              <a:rPr lang="en-US" b="1" dirty="0" smtClean="0"/>
              <a:t>Right </a:t>
            </a:r>
            <a:r>
              <a:rPr lang="en-US" b="1" dirty="0"/>
              <a:t>Hemisphere</a:t>
            </a:r>
          </a:p>
          <a:p>
            <a:pPr marL="0" indent="0">
              <a:buNone/>
            </a:pPr>
            <a:r>
              <a:rPr lang="en-US" sz="2800" dirty="0"/>
              <a:t>Language Production</a:t>
            </a:r>
            <a:r>
              <a:rPr lang="en-US" dirty="0"/>
              <a:t>		</a:t>
            </a:r>
            <a:r>
              <a:rPr lang="en-US" sz="2800" dirty="0"/>
              <a:t>Evaluates emotional sense </a:t>
            </a:r>
            <a:r>
              <a:rPr lang="en-US" sz="2800" dirty="0" smtClean="0"/>
              <a:t>data				content </a:t>
            </a:r>
            <a:r>
              <a:rPr lang="en-US" sz="2800" smtClean="0"/>
              <a:t>and sensations</a:t>
            </a:r>
            <a:endParaRPr lang="en-US" sz="2800" dirty="0"/>
          </a:p>
          <a:p>
            <a:pPr marL="0" indent="0">
              <a:buNone/>
            </a:pPr>
            <a:r>
              <a:rPr lang="en-US" sz="2800" dirty="0"/>
              <a:t>Stores Narrative Data		Integrates Sense</a:t>
            </a:r>
          </a:p>
          <a:p>
            <a:pPr marL="0" indent="0">
              <a:buNone/>
            </a:pPr>
            <a:r>
              <a:rPr lang="en-US" sz="2800" dirty="0"/>
              <a:t>Cognitive Analysis </a:t>
            </a:r>
          </a:p>
          <a:p>
            <a:pPr marL="0" indent="0">
              <a:buNone/>
            </a:pPr>
            <a:r>
              <a:rPr lang="en-US" sz="2800" dirty="0"/>
              <a:t>Declarative/Explicit		Non- declarative/Implicit</a:t>
            </a:r>
          </a:p>
          <a:p>
            <a:endParaRPr lang="en-US" dirty="0"/>
          </a:p>
        </p:txBody>
      </p:sp>
      <p:sp>
        <p:nvSpPr>
          <p:cNvPr id="3" name="Title 2"/>
          <p:cNvSpPr>
            <a:spLocks noGrp="1"/>
          </p:cNvSpPr>
          <p:nvPr>
            <p:ph type="title"/>
          </p:nvPr>
        </p:nvSpPr>
        <p:spPr/>
        <p:txBody>
          <a:bodyPr>
            <a:normAutofit fontScale="90000"/>
          </a:bodyPr>
          <a:lstStyle/>
          <a:p>
            <a:r>
              <a:rPr lang="en-US" sz="4400" dirty="0"/>
              <a:t>Information Processing &amp; The Brain</a:t>
            </a:r>
            <a:endParaRPr lang="en-US" dirty="0"/>
          </a:p>
        </p:txBody>
      </p:sp>
    </p:spTree>
    <p:extLst>
      <p:ext uri="{BB962C8B-B14F-4D97-AF65-F5344CB8AC3E}">
        <p14:creationId xmlns:p14="http://schemas.microsoft.com/office/powerpoint/2010/main" val="162041766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a:xfrm>
            <a:off x="779463" y="381000"/>
            <a:ext cx="7583487" cy="830385"/>
          </a:xfrm>
        </p:spPr>
        <p:txBody>
          <a:bodyPr/>
          <a:lstStyle/>
          <a:p>
            <a:r>
              <a:rPr lang="en-US" dirty="0"/>
              <a:t>Memory Processes  and Trauma</a:t>
            </a:r>
          </a:p>
        </p:txBody>
      </p:sp>
      <p:sp>
        <p:nvSpPr>
          <p:cNvPr id="48131" name="Oval 3"/>
          <p:cNvSpPr>
            <a:spLocks noChangeArrowheads="1"/>
          </p:cNvSpPr>
          <p:nvPr/>
        </p:nvSpPr>
        <p:spPr bwMode="auto">
          <a:xfrm>
            <a:off x="6553200" y="2057400"/>
            <a:ext cx="457200" cy="304800"/>
          </a:xfrm>
          <a:prstGeom prst="ellipse">
            <a:avLst/>
          </a:prstGeom>
          <a:solidFill>
            <a:srgbClr val="CC99FF"/>
          </a:solidFill>
          <a:ln w="9525">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48132" name="Oval 4"/>
          <p:cNvSpPr>
            <a:spLocks noChangeArrowheads="1"/>
          </p:cNvSpPr>
          <p:nvPr/>
        </p:nvSpPr>
        <p:spPr bwMode="auto">
          <a:xfrm>
            <a:off x="6781800" y="2362200"/>
            <a:ext cx="457200" cy="304800"/>
          </a:xfrm>
          <a:prstGeom prst="ellipse">
            <a:avLst/>
          </a:prstGeom>
          <a:solidFill>
            <a:srgbClr val="CC99FF"/>
          </a:solidFill>
          <a:ln w="9525">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48133" name="Oval 5"/>
          <p:cNvSpPr>
            <a:spLocks noChangeArrowheads="1"/>
          </p:cNvSpPr>
          <p:nvPr/>
        </p:nvSpPr>
        <p:spPr bwMode="auto">
          <a:xfrm>
            <a:off x="6781800" y="2743200"/>
            <a:ext cx="457200" cy="304800"/>
          </a:xfrm>
          <a:prstGeom prst="ellipse">
            <a:avLst/>
          </a:prstGeom>
          <a:solidFill>
            <a:srgbClr val="CC99FF"/>
          </a:solidFill>
          <a:ln w="9525">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48134" name="Oval 6"/>
          <p:cNvSpPr>
            <a:spLocks noChangeArrowheads="1"/>
          </p:cNvSpPr>
          <p:nvPr/>
        </p:nvSpPr>
        <p:spPr bwMode="auto">
          <a:xfrm>
            <a:off x="7467600" y="2590800"/>
            <a:ext cx="457200" cy="304800"/>
          </a:xfrm>
          <a:prstGeom prst="ellipse">
            <a:avLst/>
          </a:prstGeom>
          <a:solidFill>
            <a:srgbClr val="CC99FF"/>
          </a:solidFill>
          <a:ln w="9525">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48135" name="Oval 7"/>
          <p:cNvSpPr>
            <a:spLocks noChangeArrowheads="1"/>
          </p:cNvSpPr>
          <p:nvPr/>
        </p:nvSpPr>
        <p:spPr bwMode="auto">
          <a:xfrm>
            <a:off x="7010400" y="1752600"/>
            <a:ext cx="457200" cy="304800"/>
          </a:xfrm>
          <a:prstGeom prst="ellipse">
            <a:avLst/>
          </a:prstGeom>
          <a:solidFill>
            <a:srgbClr val="CC99FF"/>
          </a:solidFill>
          <a:ln w="9525">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48136" name="Oval 8"/>
          <p:cNvSpPr>
            <a:spLocks noChangeArrowheads="1"/>
          </p:cNvSpPr>
          <p:nvPr/>
        </p:nvSpPr>
        <p:spPr bwMode="auto">
          <a:xfrm>
            <a:off x="5867400" y="3733800"/>
            <a:ext cx="1981200" cy="1066800"/>
          </a:xfrm>
          <a:prstGeom prst="ellipse">
            <a:avLst/>
          </a:prstGeom>
          <a:solidFill>
            <a:srgbClr val="FFFF00"/>
          </a:solidFill>
          <a:ln w="9525">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48137" name="Oval 9"/>
          <p:cNvSpPr>
            <a:spLocks noChangeArrowheads="1"/>
          </p:cNvSpPr>
          <p:nvPr/>
        </p:nvSpPr>
        <p:spPr bwMode="auto">
          <a:xfrm>
            <a:off x="3200400" y="4572000"/>
            <a:ext cx="2057400" cy="2057400"/>
          </a:xfrm>
          <a:prstGeom prst="ellipse">
            <a:avLst/>
          </a:prstGeom>
          <a:solidFill>
            <a:srgbClr val="00FF00"/>
          </a:solidFill>
          <a:ln w="9525">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48138" name="AutoShape 10"/>
          <p:cNvSpPr>
            <a:spLocks noChangeArrowheads="1"/>
          </p:cNvSpPr>
          <p:nvPr/>
        </p:nvSpPr>
        <p:spPr bwMode="auto">
          <a:xfrm>
            <a:off x="381000" y="4267200"/>
            <a:ext cx="2209800" cy="1066800"/>
          </a:xfrm>
          <a:prstGeom prst="roundRect">
            <a:avLst>
              <a:gd name="adj" fmla="val 16667"/>
            </a:avLst>
          </a:prstGeom>
          <a:solidFill>
            <a:srgbClr val="00CCFF"/>
          </a:solidFill>
          <a:ln w="9525">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eaLnBrk="0" hangingPunct="0"/>
            <a:r>
              <a:rPr lang="en-US" sz="2800">
                <a:solidFill>
                  <a:schemeClr val="bg2"/>
                </a:solidFill>
                <a:latin typeface="Times New Roman" charset="0"/>
              </a:rPr>
              <a:t>Hippocampus</a:t>
            </a:r>
          </a:p>
          <a:p>
            <a:pPr algn="ctr" eaLnBrk="0" hangingPunct="0"/>
            <a:r>
              <a:rPr lang="en-US" sz="2400" b="1">
                <a:solidFill>
                  <a:schemeClr val="bg2"/>
                </a:solidFill>
                <a:latin typeface="Times New Roman" charset="0"/>
              </a:rPr>
              <a:t>Cognitive Map</a:t>
            </a:r>
            <a:endParaRPr lang="en-US" sz="2800">
              <a:solidFill>
                <a:schemeClr val="bg2"/>
              </a:solidFill>
              <a:latin typeface="Times New Roman" charset="0"/>
            </a:endParaRPr>
          </a:p>
        </p:txBody>
      </p:sp>
      <p:sp>
        <p:nvSpPr>
          <p:cNvPr id="48139" name="Rectangle 11"/>
          <p:cNvSpPr>
            <a:spLocks noChangeArrowheads="1"/>
          </p:cNvSpPr>
          <p:nvPr/>
        </p:nvSpPr>
        <p:spPr bwMode="auto">
          <a:xfrm>
            <a:off x="838200" y="2133600"/>
            <a:ext cx="2819400" cy="1143000"/>
          </a:xfrm>
          <a:prstGeom prst="rect">
            <a:avLst/>
          </a:prstGeom>
          <a:solidFill>
            <a:srgbClr val="FF99CC"/>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eaLnBrk="0" hangingPunct="0"/>
            <a:r>
              <a:rPr lang="en-US" sz="2800">
                <a:solidFill>
                  <a:schemeClr val="bg2"/>
                </a:solidFill>
                <a:latin typeface="Times New Roman" charset="0"/>
              </a:rPr>
              <a:t>Pre-Frontal Cortex</a:t>
            </a:r>
          </a:p>
          <a:p>
            <a:pPr algn="ctr" eaLnBrk="0" hangingPunct="0"/>
            <a:r>
              <a:rPr lang="en-US" sz="2400" b="1">
                <a:solidFill>
                  <a:schemeClr val="bg2"/>
                </a:solidFill>
                <a:latin typeface="Times New Roman" charset="0"/>
              </a:rPr>
              <a:t>Integration and</a:t>
            </a:r>
          </a:p>
          <a:p>
            <a:pPr algn="ctr" eaLnBrk="0" hangingPunct="0"/>
            <a:r>
              <a:rPr lang="en-US" sz="2400" b="1">
                <a:solidFill>
                  <a:schemeClr val="bg2"/>
                </a:solidFill>
                <a:latin typeface="Times New Roman" charset="0"/>
              </a:rPr>
              <a:t> Planning</a:t>
            </a:r>
            <a:endParaRPr lang="en-US" sz="2800">
              <a:solidFill>
                <a:schemeClr val="bg2"/>
              </a:solidFill>
              <a:latin typeface="Times New Roman" charset="0"/>
            </a:endParaRPr>
          </a:p>
        </p:txBody>
      </p:sp>
      <p:sp>
        <p:nvSpPr>
          <p:cNvPr id="48140" name="Text Box 12"/>
          <p:cNvSpPr txBox="1">
            <a:spLocks noChangeArrowheads="1"/>
          </p:cNvSpPr>
          <p:nvPr/>
        </p:nvSpPr>
        <p:spPr bwMode="auto">
          <a:xfrm>
            <a:off x="6096000" y="4038600"/>
            <a:ext cx="16002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eaLnBrk="0" hangingPunct="0">
              <a:spcBef>
                <a:spcPct val="50000"/>
              </a:spcBef>
            </a:pPr>
            <a:r>
              <a:rPr lang="en-US" sz="2800" b="1">
                <a:solidFill>
                  <a:schemeClr val="bg2"/>
                </a:solidFill>
                <a:latin typeface="Times New Roman" charset="0"/>
              </a:rPr>
              <a:t>Thalmus</a:t>
            </a:r>
            <a:endParaRPr lang="en-US" sz="2400">
              <a:latin typeface="Times New Roman" charset="0"/>
            </a:endParaRPr>
          </a:p>
        </p:txBody>
      </p:sp>
      <p:sp>
        <p:nvSpPr>
          <p:cNvPr id="48141" name="Text Box 13"/>
          <p:cNvSpPr txBox="1">
            <a:spLocks noChangeArrowheads="1"/>
          </p:cNvSpPr>
          <p:nvPr/>
        </p:nvSpPr>
        <p:spPr bwMode="auto">
          <a:xfrm>
            <a:off x="3352800" y="4800600"/>
            <a:ext cx="16764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eaLnBrk="0" hangingPunct="0">
              <a:spcBef>
                <a:spcPct val="50000"/>
              </a:spcBef>
            </a:pPr>
            <a:r>
              <a:rPr lang="en-US" sz="2800">
                <a:solidFill>
                  <a:schemeClr val="bg2"/>
                </a:solidFill>
                <a:latin typeface="Times New Roman" charset="0"/>
              </a:rPr>
              <a:t>Amygdala</a:t>
            </a:r>
            <a:endParaRPr lang="en-US" sz="2400">
              <a:latin typeface="Times New Roman" charset="0"/>
            </a:endParaRPr>
          </a:p>
        </p:txBody>
      </p:sp>
      <p:sp>
        <p:nvSpPr>
          <p:cNvPr id="48142" name="Text Box 14"/>
          <p:cNvSpPr txBox="1">
            <a:spLocks noChangeArrowheads="1"/>
          </p:cNvSpPr>
          <p:nvPr/>
        </p:nvSpPr>
        <p:spPr bwMode="auto">
          <a:xfrm>
            <a:off x="3429000" y="5410200"/>
            <a:ext cx="1828800"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eaLnBrk="0" hangingPunct="0">
              <a:spcBef>
                <a:spcPct val="50000"/>
              </a:spcBef>
            </a:pPr>
            <a:r>
              <a:rPr lang="en-US" sz="2400" b="1">
                <a:solidFill>
                  <a:schemeClr val="bg2"/>
                </a:solidFill>
                <a:latin typeface="Times New Roman" charset="0"/>
              </a:rPr>
              <a:t>Emotional Significance</a:t>
            </a:r>
            <a:endParaRPr lang="en-US" sz="2800">
              <a:solidFill>
                <a:schemeClr val="bg2"/>
              </a:solidFill>
              <a:latin typeface="Times New Roman" charset="0"/>
            </a:endParaRPr>
          </a:p>
        </p:txBody>
      </p:sp>
      <p:sp>
        <p:nvSpPr>
          <p:cNvPr id="48143" name="Text Box 15"/>
          <p:cNvSpPr txBox="1">
            <a:spLocks noChangeArrowheads="1"/>
          </p:cNvSpPr>
          <p:nvPr/>
        </p:nvSpPr>
        <p:spPr bwMode="auto">
          <a:xfrm>
            <a:off x="7272338" y="2057400"/>
            <a:ext cx="1871662"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eaLnBrk="0" hangingPunct="0"/>
            <a:r>
              <a:rPr lang="en-US" sz="2800">
                <a:latin typeface="Times New Roman" charset="0"/>
              </a:rPr>
              <a:t>Five Senses</a:t>
            </a:r>
            <a:endParaRPr lang="en-US" sz="2800">
              <a:solidFill>
                <a:schemeClr val="bg2"/>
              </a:solidFill>
              <a:latin typeface="Times New Roman" charset="0"/>
            </a:endParaRPr>
          </a:p>
        </p:txBody>
      </p:sp>
      <p:sp>
        <p:nvSpPr>
          <p:cNvPr id="48144" name="AutoShape 16"/>
          <p:cNvSpPr>
            <a:spLocks noChangeArrowheads="1"/>
          </p:cNvSpPr>
          <p:nvPr/>
        </p:nvSpPr>
        <p:spPr bwMode="auto">
          <a:xfrm rot="18780000">
            <a:off x="7124700" y="3086100"/>
            <a:ext cx="762000" cy="533400"/>
          </a:xfrm>
          <a:prstGeom prst="leftArrow">
            <a:avLst>
              <a:gd name="adj1" fmla="val 50000"/>
              <a:gd name="adj2" fmla="val 35714"/>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48145" name="AutoShape 17"/>
          <p:cNvSpPr>
            <a:spLocks noChangeArrowheads="1"/>
          </p:cNvSpPr>
          <p:nvPr/>
        </p:nvSpPr>
        <p:spPr bwMode="auto">
          <a:xfrm rot="18780000">
            <a:off x="5295900" y="4686300"/>
            <a:ext cx="762000" cy="533400"/>
          </a:xfrm>
          <a:prstGeom prst="leftArrow">
            <a:avLst>
              <a:gd name="adj1" fmla="val 50000"/>
              <a:gd name="adj2" fmla="val 35714"/>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48146" name="AutoShape 18"/>
          <p:cNvSpPr>
            <a:spLocks noChangeArrowheads="1"/>
          </p:cNvSpPr>
          <p:nvPr/>
        </p:nvSpPr>
        <p:spPr bwMode="auto">
          <a:xfrm rot="2100000">
            <a:off x="2286000" y="5638800"/>
            <a:ext cx="762000" cy="533400"/>
          </a:xfrm>
          <a:prstGeom prst="leftArrow">
            <a:avLst>
              <a:gd name="adj1" fmla="val 50000"/>
              <a:gd name="adj2" fmla="val 35714"/>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48147" name="AutoShape 19"/>
          <p:cNvSpPr>
            <a:spLocks noChangeArrowheads="1"/>
          </p:cNvSpPr>
          <p:nvPr/>
        </p:nvSpPr>
        <p:spPr bwMode="auto">
          <a:xfrm rot="2100000">
            <a:off x="3708400" y="2987675"/>
            <a:ext cx="2312988" cy="347663"/>
          </a:xfrm>
          <a:prstGeom prst="leftArrow">
            <a:avLst>
              <a:gd name="adj1" fmla="val 50000"/>
              <a:gd name="adj2" fmla="val 166324"/>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48148" name="AutoShape 20"/>
          <p:cNvSpPr>
            <a:spLocks noChangeArrowheads="1"/>
          </p:cNvSpPr>
          <p:nvPr/>
        </p:nvSpPr>
        <p:spPr bwMode="auto">
          <a:xfrm>
            <a:off x="2057400" y="3352800"/>
            <a:ext cx="457200" cy="685800"/>
          </a:xfrm>
          <a:prstGeom prst="upArrow">
            <a:avLst>
              <a:gd name="adj1" fmla="val 50000"/>
              <a:gd name="adj2" fmla="val 375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48149" name="AutoShape 21"/>
          <p:cNvSpPr>
            <a:spLocks noChangeArrowheads="1"/>
          </p:cNvSpPr>
          <p:nvPr/>
        </p:nvSpPr>
        <p:spPr bwMode="auto">
          <a:xfrm>
            <a:off x="2286000" y="5334000"/>
            <a:ext cx="576263" cy="1252538"/>
          </a:xfrm>
          <a:prstGeom prst="lightningBolt">
            <a:avLst/>
          </a:prstGeom>
          <a:solidFill>
            <a:srgbClr val="FF00FF"/>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Tree>
    <p:extLst>
      <p:ext uri="{BB962C8B-B14F-4D97-AF65-F5344CB8AC3E}">
        <p14:creationId xmlns:p14="http://schemas.microsoft.com/office/powerpoint/2010/main" val="14592583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48146"/>
                                        </p:tgtEl>
                                        <p:attrNameLst>
                                          <p:attrName>style.visibility</p:attrName>
                                        </p:attrNameLst>
                                      </p:cBhvr>
                                      <p:to>
                                        <p:strVal val="visible"/>
                                      </p:to>
                                    </p:set>
                                  </p:childTnLst>
                                </p:cTn>
                              </p:par>
                            </p:childTnLst>
                          </p:cTn>
                        </p:par>
                        <p:par>
                          <p:cTn id="7" fill="hold" nodeType="afterGroup">
                            <p:stCondLst>
                              <p:cond delay="500"/>
                            </p:stCondLst>
                            <p:childTnLst>
                              <p:par>
                                <p:cTn id="8" presetID="2" presetClass="entr" presetSubtype="8" fill="hold" grpId="0" nodeType="afterEffect">
                                  <p:stCondLst>
                                    <p:cond delay="2000"/>
                                  </p:stCondLst>
                                  <p:childTnLst>
                                    <p:set>
                                      <p:cBhvr>
                                        <p:cTn id="9" dur="1" fill="hold">
                                          <p:stCondLst>
                                            <p:cond delay="0"/>
                                          </p:stCondLst>
                                        </p:cTn>
                                        <p:tgtEl>
                                          <p:spTgt spid="48149"/>
                                        </p:tgtEl>
                                        <p:attrNameLst>
                                          <p:attrName>style.visibility</p:attrName>
                                        </p:attrNameLst>
                                      </p:cBhvr>
                                      <p:to>
                                        <p:strVal val="visible"/>
                                      </p:to>
                                    </p:set>
                                    <p:anim calcmode="lin" valueType="num">
                                      <p:cBhvr additive="base">
                                        <p:cTn id="10" dur="500" fill="hold"/>
                                        <p:tgtEl>
                                          <p:spTgt spid="48149"/>
                                        </p:tgtEl>
                                        <p:attrNameLst>
                                          <p:attrName>ppt_x</p:attrName>
                                        </p:attrNameLst>
                                      </p:cBhvr>
                                      <p:tavLst>
                                        <p:tav tm="0">
                                          <p:val>
                                            <p:strVal val="0-#ppt_w/2"/>
                                          </p:val>
                                        </p:tav>
                                        <p:tav tm="100000">
                                          <p:val>
                                            <p:strVal val="#ppt_x"/>
                                          </p:val>
                                        </p:tav>
                                      </p:tavLst>
                                    </p:anim>
                                    <p:anim calcmode="lin" valueType="num">
                                      <p:cBhvr additive="base">
                                        <p:cTn id="11" dur="500" fill="hold"/>
                                        <p:tgtEl>
                                          <p:spTgt spid="4814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146" grpId="0" animBg="1"/>
      <p:bldP spid="48149"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Emerging Information</a:t>
            </a:r>
            <a:endParaRPr lang="en-US" dirty="0"/>
          </a:p>
        </p:txBody>
      </p:sp>
    </p:spTree>
    <p:extLst>
      <p:ext uri="{BB962C8B-B14F-4D97-AF65-F5344CB8AC3E}">
        <p14:creationId xmlns:p14="http://schemas.microsoft.com/office/powerpoint/2010/main" val="32007916"/>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741180" y="808087"/>
            <a:ext cx="3753460" cy="5490308"/>
          </a:xfrm>
        </p:spPr>
        <p:txBody>
          <a:bodyPr>
            <a:noAutofit/>
          </a:bodyPr>
          <a:lstStyle/>
          <a:p>
            <a:r>
              <a:rPr lang="en-US" sz="1600" dirty="0" smtClean="0"/>
              <a:t>GI issues:</a:t>
            </a:r>
          </a:p>
          <a:p>
            <a:pPr lvl="1"/>
            <a:r>
              <a:rPr lang="en-US" sz="1600" dirty="0" smtClean="0"/>
              <a:t>Upset stomach, Butterflies, Nausea, Diarrhea/constipation</a:t>
            </a:r>
          </a:p>
          <a:p>
            <a:r>
              <a:rPr lang="en-US" sz="1600" dirty="0" smtClean="0"/>
              <a:t>Headache</a:t>
            </a:r>
          </a:p>
          <a:p>
            <a:r>
              <a:rPr lang="en-US" sz="1600" dirty="0" smtClean="0"/>
              <a:t>Back Pain</a:t>
            </a:r>
          </a:p>
          <a:p>
            <a:r>
              <a:rPr lang="en-US" sz="1600" dirty="0" smtClean="0"/>
              <a:t>Limb pain/numbness</a:t>
            </a:r>
          </a:p>
          <a:p>
            <a:r>
              <a:rPr lang="en-US" sz="1600" dirty="0" smtClean="0"/>
              <a:t>Tightness in chest</a:t>
            </a:r>
          </a:p>
          <a:p>
            <a:r>
              <a:rPr lang="en-US" sz="1600" dirty="0" smtClean="0"/>
              <a:t>Heart racing/palpitations</a:t>
            </a:r>
          </a:p>
          <a:p>
            <a:r>
              <a:rPr lang="en-US" sz="1600" dirty="0" smtClean="0"/>
              <a:t>Body heaviness – sense of slow motion</a:t>
            </a:r>
          </a:p>
          <a:p>
            <a:r>
              <a:rPr lang="en-US" sz="1600" dirty="0" smtClean="0"/>
              <a:t>Tingling sensations</a:t>
            </a:r>
          </a:p>
          <a:p>
            <a:r>
              <a:rPr lang="en-US" sz="1600" dirty="0" smtClean="0"/>
              <a:t>Muscle tension:</a:t>
            </a:r>
          </a:p>
          <a:p>
            <a:pPr lvl="1"/>
            <a:r>
              <a:rPr lang="en-US" sz="1600" dirty="0" smtClean="0"/>
              <a:t>Brow</a:t>
            </a:r>
            <a:r>
              <a:rPr lang="en-US" sz="1600" dirty="0"/>
              <a:t>, jaw, fists, shoulders, abdomen, thighs, </a:t>
            </a:r>
            <a:r>
              <a:rPr lang="en-US" sz="1600" dirty="0" smtClean="0"/>
              <a:t>toes</a:t>
            </a:r>
            <a:endParaRPr lang="en-US" sz="1600" dirty="0"/>
          </a:p>
        </p:txBody>
      </p:sp>
      <p:sp>
        <p:nvSpPr>
          <p:cNvPr id="3" name="Title 2"/>
          <p:cNvSpPr>
            <a:spLocks noGrp="1"/>
          </p:cNvSpPr>
          <p:nvPr>
            <p:ph type="title"/>
          </p:nvPr>
        </p:nvSpPr>
        <p:spPr>
          <a:xfrm>
            <a:off x="741180" y="77235"/>
            <a:ext cx="7583487" cy="712234"/>
          </a:xfrm>
        </p:spPr>
        <p:txBody>
          <a:bodyPr/>
          <a:lstStyle/>
          <a:p>
            <a:r>
              <a:rPr lang="en-US" dirty="0" smtClean="0"/>
              <a:t>The body keeps score…</a:t>
            </a:r>
            <a:endParaRPr lang="en-US" dirty="0"/>
          </a:p>
        </p:txBody>
      </p:sp>
      <p:sp>
        <p:nvSpPr>
          <p:cNvPr id="4" name="TextBox 3"/>
          <p:cNvSpPr txBox="1"/>
          <p:nvPr/>
        </p:nvSpPr>
        <p:spPr>
          <a:xfrm>
            <a:off x="4855308" y="808087"/>
            <a:ext cx="3878384" cy="5262980"/>
          </a:xfrm>
          <a:prstGeom prst="rect">
            <a:avLst/>
          </a:prstGeom>
          <a:noFill/>
        </p:spPr>
        <p:txBody>
          <a:bodyPr wrap="square" rtlCol="0">
            <a:spAutoFit/>
          </a:bodyPr>
          <a:lstStyle/>
          <a:p>
            <a:pPr marL="285750" indent="-285750">
              <a:buFont typeface="Arial"/>
              <a:buChar char="•"/>
            </a:pPr>
            <a:r>
              <a:rPr lang="en-US" sz="1600" dirty="0" smtClean="0">
                <a:solidFill>
                  <a:schemeClr val="bg1"/>
                </a:solidFill>
              </a:rPr>
              <a:t>Sweating</a:t>
            </a:r>
          </a:p>
          <a:p>
            <a:endParaRPr lang="en-US" sz="1600" dirty="0" smtClean="0">
              <a:solidFill>
                <a:schemeClr val="bg1"/>
              </a:solidFill>
            </a:endParaRPr>
          </a:p>
          <a:p>
            <a:pPr marL="285750" indent="-285750">
              <a:buFont typeface="Arial"/>
              <a:buChar char="•"/>
            </a:pPr>
            <a:r>
              <a:rPr lang="en-US" sz="1600" dirty="0" smtClean="0">
                <a:solidFill>
                  <a:schemeClr val="bg1"/>
                </a:solidFill>
              </a:rPr>
              <a:t>Difficulty swallowing/lump in throat</a:t>
            </a:r>
          </a:p>
          <a:p>
            <a:endParaRPr lang="en-US" sz="1600" dirty="0" smtClean="0">
              <a:solidFill>
                <a:schemeClr val="bg1"/>
              </a:solidFill>
            </a:endParaRPr>
          </a:p>
          <a:p>
            <a:pPr marL="285750" indent="-285750">
              <a:buFont typeface="Arial"/>
              <a:buChar char="•"/>
            </a:pPr>
            <a:r>
              <a:rPr lang="en-US" sz="1600" dirty="0" smtClean="0">
                <a:solidFill>
                  <a:schemeClr val="bg1"/>
                </a:solidFill>
              </a:rPr>
              <a:t>Sore throat/dry mouth</a:t>
            </a:r>
          </a:p>
          <a:p>
            <a:endParaRPr lang="en-US" sz="1600" dirty="0" smtClean="0">
              <a:solidFill>
                <a:schemeClr val="bg1"/>
              </a:solidFill>
            </a:endParaRPr>
          </a:p>
          <a:p>
            <a:pPr marL="285750" indent="-285750">
              <a:buFont typeface="Arial"/>
              <a:buChar char="•"/>
            </a:pPr>
            <a:r>
              <a:rPr lang="en-US" sz="1600" dirty="0" smtClean="0">
                <a:solidFill>
                  <a:schemeClr val="bg1"/>
                </a:solidFill>
              </a:rPr>
              <a:t>Watering eyes/tearing/loss of peripheral </a:t>
            </a:r>
          </a:p>
          <a:p>
            <a:r>
              <a:rPr lang="en-US" sz="1600" dirty="0" smtClean="0">
                <a:solidFill>
                  <a:schemeClr val="bg1"/>
                </a:solidFill>
              </a:rPr>
              <a:t>vision/tunnel vision/”going dark”</a:t>
            </a:r>
          </a:p>
          <a:p>
            <a:pPr marL="285750" indent="-285750">
              <a:buFont typeface="Arial"/>
              <a:buChar char="•"/>
            </a:pPr>
            <a:r>
              <a:rPr lang="en-US" sz="1600" dirty="0" smtClean="0">
                <a:solidFill>
                  <a:schemeClr val="bg1"/>
                </a:solidFill>
              </a:rPr>
              <a:t>Ringing in the ears, temporary loss of hearing</a:t>
            </a:r>
          </a:p>
          <a:p>
            <a:endParaRPr lang="en-US" sz="1600" dirty="0" smtClean="0">
              <a:solidFill>
                <a:schemeClr val="bg1"/>
              </a:solidFill>
            </a:endParaRPr>
          </a:p>
          <a:p>
            <a:pPr marL="285750" indent="-285750">
              <a:buFont typeface="Arial"/>
              <a:buChar char="•"/>
            </a:pPr>
            <a:r>
              <a:rPr lang="en-US" sz="1600" dirty="0" smtClean="0">
                <a:solidFill>
                  <a:schemeClr val="bg1"/>
                </a:solidFill>
              </a:rPr>
              <a:t>Feeling faint</a:t>
            </a:r>
          </a:p>
          <a:p>
            <a:pPr marL="285750" indent="-285750">
              <a:buFont typeface="Arial"/>
              <a:buChar char="•"/>
            </a:pPr>
            <a:endParaRPr lang="en-US" sz="1600" dirty="0" smtClean="0">
              <a:solidFill>
                <a:schemeClr val="bg1"/>
              </a:solidFill>
            </a:endParaRPr>
          </a:p>
          <a:p>
            <a:pPr marL="285750" indent="-285750">
              <a:buFont typeface="Arial"/>
              <a:buChar char="•"/>
            </a:pPr>
            <a:r>
              <a:rPr lang="en-US" sz="1600" dirty="0" smtClean="0">
                <a:solidFill>
                  <a:schemeClr val="bg1"/>
                </a:solidFill>
              </a:rPr>
              <a:t>Feeling “frozen</a:t>
            </a:r>
            <a:r>
              <a:rPr lang="en-US" sz="1600" dirty="0" smtClean="0">
                <a:solidFill>
                  <a:schemeClr val="bg1"/>
                </a:solidFill>
              </a:rPr>
              <a:t>”</a:t>
            </a:r>
          </a:p>
          <a:p>
            <a:pPr marL="285750" indent="-285750">
              <a:buFont typeface="Arial"/>
              <a:buChar char="•"/>
            </a:pPr>
            <a:endParaRPr lang="en-US" sz="1600" dirty="0" smtClean="0">
              <a:solidFill>
                <a:schemeClr val="bg1"/>
              </a:solidFill>
            </a:endParaRPr>
          </a:p>
          <a:p>
            <a:pPr marL="285750" indent="-285750">
              <a:buFont typeface="Arial"/>
              <a:buChar char="•"/>
            </a:pPr>
            <a:r>
              <a:rPr lang="en-US" sz="1600" dirty="0" smtClean="0">
                <a:solidFill>
                  <a:schemeClr val="bg1"/>
                </a:solidFill>
              </a:rPr>
              <a:t>Inflammatory disorders</a:t>
            </a:r>
            <a:endParaRPr lang="en-US" sz="1600" dirty="0" smtClean="0">
              <a:solidFill>
                <a:schemeClr val="bg1"/>
              </a:solidFill>
            </a:endParaRPr>
          </a:p>
          <a:p>
            <a:endParaRPr lang="en-US" sz="1600" dirty="0" smtClean="0">
              <a:solidFill>
                <a:schemeClr val="bg1"/>
              </a:solidFill>
            </a:endParaRPr>
          </a:p>
          <a:p>
            <a:pPr marL="285750" indent="-285750">
              <a:buFont typeface="Arial"/>
              <a:buChar char="•"/>
            </a:pPr>
            <a:r>
              <a:rPr lang="en-US" sz="1600" dirty="0" smtClean="0">
                <a:solidFill>
                  <a:schemeClr val="bg1"/>
                </a:solidFill>
              </a:rPr>
              <a:t>Changes in breathing</a:t>
            </a:r>
          </a:p>
          <a:p>
            <a:pPr marL="742950" lvl="1" indent="-285750">
              <a:buFont typeface="Arial"/>
              <a:buChar char="•"/>
            </a:pPr>
            <a:r>
              <a:rPr lang="en-US" sz="1600" dirty="0" smtClean="0">
                <a:solidFill>
                  <a:schemeClr val="bg1"/>
                </a:solidFill>
              </a:rPr>
              <a:t>Shortness of breath, shallow breath/quickened breath</a:t>
            </a:r>
          </a:p>
        </p:txBody>
      </p:sp>
    </p:spTree>
    <p:extLst>
      <p:ext uri="{BB962C8B-B14F-4D97-AF65-F5344CB8AC3E}">
        <p14:creationId xmlns:p14="http://schemas.microsoft.com/office/powerpoint/2010/main" val="185212763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Is there a fourth state?</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Tend and befriend</a:t>
            </a:r>
          </a:p>
          <a:p>
            <a:pPr lvl="1"/>
            <a:r>
              <a:rPr lang="en-US" dirty="0" smtClean="0"/>
              <a:t>Oxytocin</a:t>
            </a:r>
          </a:p>
          <a:p>
            <a:pPr lvl="1"/>
            <a:r>
              <a:rPr lang="en-US" dirty="0" smtClean="0"/>
              <a:t>Implicated in physical ramifications of childhood trauma, especially relational traumas</a:t>
            </a:r>
          </a:p>
          <a:p>
            <a:pPr lvl="1"/>
            <a:r>
              <a:rPr lang="en-US" dirty="0" smtClean="0"/>
              <a:t>May allow us to access action and competence in crisis on behalf of others</a:t>
            </a:r>
          </a:p>
          <a:p>
            <a:pPr lvl="1"/>
            <a:r>
              <a:rPr lang="en-US" dirty="0" smtClean="0"/>
              <a:t>May have implications in “Stockholm syndrome” reactions and patterns of </a:t>
            </a:r>
            <a:r>
              <a:rPr lang="en-US" dirty="0" smtClean="0"/>
              <a:t>return to site of injury and/or perpetrator of injury</a:t>
            </a:r>
            <a:endParaRPr lang="en-US" dirty="0" smtClean="0"/>
          </a:p>
          <a:p>
            <a:pPr marL="282575" lvl="1" indent="0">
              <a:buNone/>
            </a:pPr>
            <a:endParaRPr lang="en-US" dirty="0" smtClean="0"/>
          </a:p>
          <a:p>
            <a:pPr lvl="1"/>
            <a:endParaRPr lang="en-US" dirty="0" smtClean="0"/>
          </a:p>
          <a:p>
            <a:pPr lvl="1"/>
            <a:endParaRPr lang="en-US" dirty="0"/>
          </a:p>
          <a:p>
            <a:pPr lvl="1"/>
            <a:endParaRPr lang="en-US" dirty="0" smtClean="0"/>
          </a:p>
          <a:p>
            <a:pPr marL="282575" lvl="1" indent="0">
              <a:buNone/>
            </a:pPr>
            <a:endParaRPr lang="en-US" sz="1400" dirty="0" smtClean="0"/>
          </a:p>
          <a:p>
            <a:pPr marL="282575" lvl="1" indent="0">
              <a:buNone/>
            </a:pPr>
            <a:endParaRPr lang="en-US" sz="1400" dirty="0"/>
          </a:p>
          <a:p>
            <a:pPr marL="282575" lvl="1" indent="0">
              <a:buNone/>
            </a:pPr>
            <a:r>
              <a:rPr lang="en-US" sz="1400" dirty="0" err="1" smtClean="0"/>
              <a:t>Olff</a:t>
            </a:r>
            <a:r>
              <a:rPr lang="en-US" sz="1400" dirty="0" smtClean="0"/>
              <a:t>, M. </a:t>
            </a:r>
            <a:r>
              <a:rPr lang="pl-PL" sz="1400" dirty="0" err="1"/>
              <a:t>Eur</a:t>
            </a:r>
            <a:r>
              <a:rPr lang="pl-PL" sz="1400" dirty="0"/>
              <a:t> J </a:t>
            </a:r>
            <a:r>
              <a:rPr lang="pl-PL" sz="1400" dirty="0" err="1"/>
              <a:t>Psychotraumatol</a:t>
            </a:r>
            <a:r>
              <a:rPr lang="pl-PL" sz="1400" dirty="0"/>
              <a:t>. 2012; 3: 10.3402/ejpt.v3i0.18597.</a:t>
            </a:r>
          </a:p>
          <a:p>
            <a:pPr marL="282575" lvl="1" indent="0">
              <a:buNone/>
            </a:pPr>
            <a:r>
              <a:rPr lang="en-US" sz="1400" dirty="0" err="1" smtClean="0"/>
              <a:t>Seng</a:t>
            </a:r>
            <a:r>
              <a:rPr lang="en-US" sz="1400" dirty="0" smtClean="0"/>
              <a:t>, J. S. J. Trauma Dissociation. 2010 Oct; 11(4):387-406</a:t>
            </a:r>
            <a:endParaRPr lang="en-US" sz="1400" dirty="0"/>
          </a:p>
        </p:txBody>
      </p:sp>
    </p:spTree>
    <p:extLst>
      <p:ext uri="{BB962C8B-B14F-4D97-AF65-F5344CB8AC3E}">
        <p14:creationId xmlns:p14="http://schemas.microsoft.com/office/powerpoint/2010/main" val="1246091747"/>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vagus nerve</a:t>
            </a:r>
            <a:endParaRPr lang="en-US" dirty="0"/>
          </a:p>
        </p:txBody>
      </p:sp>
      <p:pic>
        <p:nvPicPr>
          <p:cNvPr id="4" name="Content Placeholder 3" descr="cranial-nerve-44-728.jpg"/>
          <p:cNvPicPr>
            <a:picLocks noGrp="1" noChangeAspect="1"/>
          </p:cNvPicPr>
          <p:nvPr>
            <p:ph idx="1"/>
          </p:nvPr>
        </p:nvPicPr>
        <p:blipFill>
          <a:blip r:embed="rId2">
            <a:extLst>
              <a:ext uri="{28A0092B-C50C-407E-A947-70E740481C1C}">
                <a14:useLocalDpi xmlns:a14="http://schemas.microsoft.com/office/drawing/2010/main" val="0"/>
              </a:ext>
            </a:extLst>
          </a:blip>
          <a:srcRect t="13003" b="13003"/>
          <a:stretch>
            <a:fillRect/>
          </a:stretch>
        </p:blipFill>
        <p:spPr/>
      </p:pic>
    </p:spTree>
    <p:extLst>
      <p:ext uri="{BB962C8B-B14F-4D97-AF65-F5344CB8AC3E}">
        <p14:creationId xmlns:p14="http://schemas.microsoft.com/office/powerpoint/2010/main" val="768295858"/>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brain-and-second-brain.jpg"/>
          <p:cNvPicPr>
            <a:picLocks noGrp="1" noChangeAspect="1"/>
          </p:cNvPicPr>
          <p:nvPr>
            <p:ph idx="1"/>
          </p:nvPr>
        </p:nvPicPr>
        <p:blipFill>
          <a:blip r:embed="rId2">
            <a:extLst>
              <a:ext uri="{28A0092B-C50C-407E-A947-70E740481C1C}">
                <a14:useLocalDpi xmlns:a14="http://schemas.microsoft.com/office/drawing/2010/main" val="0"/>
              </a:ext>
            </a:extLst>
          </a:blip>
          <a:srcRect l="-105682" r="-105682"/>
          <a:stretch>
            <a:fillRect/>
          </a:stretch>
        </p:blipFill>
        <p:spPr>
          <a:xfrm>
            <a:off x="-390770" y="205155"/>
            <a:ext cx="10062307" cy="6428154"/>
          </a:xfrm>
        </p:spPr>
      </p:pic>
    </p:spTree>
    <p:extLst>
      <p:ext uri="{BB962C8B-B14F-4D97-AF65-F5344CB8AC3E}">
        <p14:creationId xmlns:p14="http://schemas.microsoft.com/office/powerpoint/2010/main" val="221750053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brain-and-second-brain.jpg"/>
          <p:cNvPicPr>
            <a:picLocks noGrp="1" noChangeAspect="1"/>
          </p:cNvPicPr>
          <p:nvPr>
            <p:ph idx="1"/>
          </p:nvPr>
        </p:nvPicPr>
        <p:blipFill rotWithShape="1">
          <a:blip r:embed="rId2">
            <a:extLst>
              <a:ext uri="{28A0092B-C50C-407E-A947-70E740481C1C}">
                <a14:useLocalDpi xmlns:a14="http://schemas.microsoft.com/office/drawing/2010/main" val="0"/>
              </a:ext>
            </a:extLst>
          </a:blip>
          <a:srcRect l="862" r="3271" b="56195"/>
          <a:stretch/>
        </p:blipFill>
        <p:spPr>
          <a:xfrm>
            <a:off x="0" y="0"/>
            <a:ext cx="9114692" cy="6858000"/>
          </a:xfrm>
        </p:spPr>
      </p:pic>
    </p:spTree>
    <p:extLst>
      <p:ext uri="{BB962C8B-B14F-4D97-AF65-F5344CB8AC3E}">
        <p14:creationId xmlns:p14="http://schemas.microsoft.com/office/powerpoint/2010/main" val="262578126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brain-and-second-brain.jpg"/>
          <p:cNvPicPr>
            <a:picLocks noGrp="1" noChangeAspect="1"/>
          </p:cNvPicPr>
          <p:nvPr>
            <p:ph idx="1"/>
          </p:nvPr>
        </p:nvPicPr>
        <p:blipFill rotWithShape="1">
          <a:blip r:embed="rId2">
            <a:extLst>
              <a:ext uri="{28A0092B-C50C-407E-A947-70E740481C1C}">
                <a14:useLocalDpi xmlns:a14="http://schemas.microsoft.com/office/drawing/2010/main" val="0"/>
              </a:ext>
            </a:extLst>
          </a:blip>
          <a:srcRect l="-7959" t="23416" r="-9398" b="25822"/>
          <a:stretch/>
        </p:blipFill>
        <p:spPr>
          <a:xfrm>
            <a:off x="107462" y="0"/>
            <a:ext cx="8899769" cy="6652846"/>
          </a:xfrm>
        </p:spPr>
      </p:pic>
    </p:spTree>
    <p:extLst>
      <p:ext uri="{BB962C8B-B14F-4D97-AF65-F5344CB8AC3E}">
        <p14:creationId xmlns:p14="http://schemas.microsoft.com/office/powerpoint/2010/main" val="278714548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And finally…</a:t>
            </a:r>
            <a:endParaRPr lang="en-US" dirty="0"/>
          </a:p>
        </p:txBody>
      </p:sp>
    </p:spTree>
    <p:extLst>
      <p:ext uri="{BB962C8B-B14F-4D97-AF65-F5344CB8AC3E}">
        <p14:creationId xmlns:p14="http://schemas.microsoft.com/office/powerpoint/2010/main" val="246856388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57492" y="982784"/>
            <a:ext cx="3657600" cy="1252538"/>
          </a:xfrm>
        </p:spPr>
        <p:txBody>
          <a:bodyPr/>
          <a:lstStyle/>
          <a:p>
            <a:r>
              <a:rPr lang="en-US" dirty="0" smtClean="0"/>
              <a:t>…a brief word from our sponsor…</a:t>
            </a:r>
            <a:endParaRPr lang="en-US" dirty="0"/>
          </a:p>
        </p:txBody>
      </p:sp>
      <p:pic>
        <p:nvPicPr>
          <p:cNvPr id="5" name="Picture Placeholder 4" descr="IMG_0508.JPG"/>
          <p:cNvPicPr>
            <a:picLocks noGrp="1" noChangeAspect="1"/>
          </p:cNvPicPr>
          <p:nvPr>
            <p:ph type="pic" idx="1"/>
          </p:nvPr>
        </p:nvPicPr>
        <p:blipFill>
          <a:blip r:embed="rId2">
            <a:extLst>
              <a:ext uri="{28A0092B-C50C-407E-A947-70E740481C1C}">
                <a14:useLocalDpi xmlns:a14="http://schemas.microsoft.com/office/drawing/2010/main" val="0"/>
              </a:ext>
            </a:extLst>
          </a:blip>
          <a:srcRect l="-26702" r="-26702"/>
          <a:stretch>
            <a:fillRect/>
          </a:stretch>
        </p:blipFill>
        <p:spPr>
          <a:xfrm flipH="1">
            <a:off x="840153" y="1719385"/>
            <a:ext cx="4191000" cy="4280877"/>
          </a:xfrm>
        </p:spPr>
      </p:pic>
      <p:sp>
        <p:nvSpPr>
          <p:cNvPr id="4" name="Text Placeholder 3"/>
          <p:cNvSpPr>
            <a:spLocks noGrp="1"/>
          </p:cNvSpPr>
          <p:nvPr>
            <p:ph type="body" sz="half" idx="2"/>
          </p:nvPr>
        </p:nvSpPr>
        <p:spPr>
          <a:xfrm>
            <a:off x="5345953" y="2766647"/>
            <a:ext cx="2958434" cy="3810000"/>
          </a:xfrm>
        </p:spPr>
        <p:txBody>
          <a:bodyPr/>
          <a:lstStyle/>
          <a:p>
            <a:r>
              <a:rPr lang="en-US" sz="2400" dirty="0" smtClean="0"/>
              <a:t>If you are breathing, there is more right with you than there is wrong.</a:t>
            </a:r>
          </a:p>
          <a:p>
            <a:r>
              <a:rPr lang="en-US" sz="1600" dirty="0" smtClean="0"/>
              <a:t>Jon </a:t>
            </a:r>
            <a:r>
              <a:rPr lang="en-US" sz="1600" dirty="0" err="1" smtClean="0"/>
              <a:t>Kabat</a:t>
            </a:r>
            <a:r>
              <a:rPr lang="en-US" sz="1600" dirty="0" err="1"/>
              <a:t>-</a:t>
            </a:r>
            <a:r>
              <a:rPr lang="en-US" sz="1600" dirty="0" err="1" smtClean="0"/>
              <a:t>Zinn</a:t>
            </a:r>
            <a:endParaRPr lang="en-US" sz="1600" dirty="0"/>
          </a:p>
        </p:txBody>
      </p:sp>
    </p:spTree>
    <p:extLst>
      <p:ext uri="{BB962C8B-B14F-4D97-AF65-F5344CB8AC3E}">
        <p14:creationId xmlns:p14="http://schemas.microsoft.com/office/powerpoint/2010/main" val="374619316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3" descr="dragging poop.jpg"/>
          <p:cNvPicPr>
            <a:picLocks noChangeAspect="1"/>
          </p:cNvPicPr>
          <p:nvPr/>
        </p:nvPicPr>
        <p:blipFill>
          <a:blip r:embed="rId3" cstate="print">
            <a:lum contrast="10000"/>
          </a:blip>
          <a:stretch>
            <a:fillRect/>
          </a:stretch>
        </p:blipFill>
        <p:spPr>
          <a:xfrm>
            <a:off x="990600" y="650240"/>
            <a:ext cx="3200399" cy="2791619"/>
          </a:xfrm>
          <a:prstGeom prst="roundRect">
            <a:avLst/>
          </a:prstGeom>
          <a:effectLst>
            <a:glow rad="228600">
              <a:schemeClr val="accent5">
                <a:satMod val="175000"/>
                <a:alpha val="40000"/>
              </a:schemeClr>
            </a:glow>
            <a:reflection blurRad="6350" stA="50000" endA="295" endPos="92000" dist="101600" dir="5400000" sy="-100000" algn="bl" rotWithShape="0"/>
          </a:effectLst>
        </p:spPr>
      </p:pic>
      <p:sp>
        <p:nvSpPr>
          <p:cNvPr id="6" name="Content Placeholder 4"/>
          <p:cNvSpPr txBox="1">
            <a:spLocks/>
          </p:cNvSpPr>
          <p:nvPr/>
        </p:nvSpPr>
        <p:spPr>
          <a:xfrm>
            <a:off x="4648200" y="410308"/>
            <a:ext cx="4045252" cy="5323481"/>
          </a:xfrm>
          <a:prstGeom prst="rect">
            <a:avLst/>
          </a:prstGeom>
        </p:spPr>
        <p:txBody>
          <a:bodyPr>
            <a:normAutofit lnSpcReduction="10000"/>
          </a:bodyPr>
          <a:lstStyle>
            <a:lvl1pPr marL="274320" indent="-274320" algn="l" rtl="0" eaLnBrk="1" latinLnBrk="0" hangingPunct="1">
              <a:spcBef>
                <a:spcPts val="600"/>
              </a:spcBef>
              <a:buClr>
                <a:schemeClr val="accent2"/>
              </a:buClr>
              <a:buSzPct val="85000"/>
              <a:buFont typeface="Wingdings 2"/>
              <a:buChar char=""/>
              <a:defRPr kumimoji="0" sz="2600" kern="1200">
                <a:solidFill>
                  <a:schemeClr val="tx1"/>
                </a:solidFill>
                <a:latin typeface="+mn-lt"/>
                <a:ea typeface="+mn-ea"/>
                <a:cs typeface="+mn-cs"/>
              </a:defRPr>
            </a:lvl1pPr>
            <a:lvl2pPr marL="640080" indent="-274320" algn="l" rtl="0" eaLnBrk="1" latinLnBrk="0" hangingPunct="1">
              <a:spcBef>
                <a:spcPts val="300"/>
              </a:spcBef>
              <a:buClr>
                <a:schemeClr val="accent2">
                  <a:shade val="75000"/>
                </a:schemeClr>
              </a:buClr>
              <a:buSzPct val="85000"/>
              <a:buFont typeface="Wingdings 2"/>
              <a:buChar char=""/>
              <a:defRPr kumimoji="0" sz="2400" kern="1200">
                <a:solidFill>
                  <a:schemeClr val="tx2"/>
                </a:solidFill>
                <a:latin typeface="+mn-lt"/>
                <a:ea typeface="+mn-ea"/>
                <a:cs typeface="+mn-cs"/>
              </a:defRPr>
            </a:lvl2pPr>
            <a:lvl3pPr marL="1005840" indent="-228600" algn="l" rtl="0" eaLnBrk="1" latinLnBrk="0" hangingPunct="1">
              <a:spcBef>
                <a:spcPts val="300"/>
              </a:spcBef>
              <a:buClr>
                <a:schemeClr val="accent2">
                  <a:shade val="50000"/>
                </a:schemeClr>
              </a:buClr>
              <a:buSzPct val="85000"/>
              <a:buFont typeface="Wingdings 2"/>
              <a:buChar char=""/>
              <a:defRPr kumimoji="0" sz="2100" kern="1200">
                <a:solidFill>
                  <a:schemeClr val="tx1"/>
                </a:solidFill>
                <a:latin typeface="+mn-lt"/>
                <a:ea typeface="+mn-ea"/>
                <a:cs typeface="+mn-cs"/>
              </a:defRPr>
            </a:lvl3pPr>
            <a:lvl4pPr marL="1280160" indent="-228600" algn="l" rtl="0" eaLnBrk="1" latinLnBrk="0" hangingPunct="1">
              <a:spcBef>
                <a:spcPts val="300"/>
              </a:spcBef>
              <a:buClr>
                <a:schemeClr val="accent2">
                  <a:shade val="75000"/>
                </a:schemeClr>
              </a:buClr>
              <a:buSzPct val="85000"/>
              <a:buFont typeface="Wingdings 2" pitchFamily="18" charset="2"/>
              <a:buChar char=""/>
              <a:defRPr kumimoji="0" sz="1900" kern="1200">
                <a:solidFill>
                  <a:schemeClr val="tx1"/>
                </a:solidFill>
                <a:latin typeface="+mn-lt"/>
                <a:ea typeface="+mn-ea"/>
                <a:cs typeface="+mn-cs"/>
              </a:defRPr>
            </a:lvl4pPr>
            <a:lvl5pPr marL="1554480" indent="-228600" algn="l" rtl="0" eaLnBrk="1" latinLnBrk="0" hangingPunct="1">
              <a:spcBef>
                <a:spcPts val="340"/>
              </a:spcBef>
              <a:buClr>
                <a:schemeClr val="accent2">
                  <a:shade val="75000"/>
                </a:schemeClr>
              </a:buClr>
              <a:buSzPct val="85000"/>
              <a:buFont typeface="Wingdings 2" pitchFamily="18" charset="2"/>
              <a:buChar char=""/>
              <a:defRPr kumimoji="0" sz="1600" kern="1200">
                <a:solidFill>
                  <a:schemeClr val="tx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a:lstStyle>
          <a:p>
            <a:pPr marL="548640" indent="-411480">
              <a:buClr>
                <a:schemeClr val="tx1">
                  <a:shade val="95000"/>
                </a:schemeClr>
              </a:buClr>
              <a:buFont typeface="Wingdings 2"/>
              <a:buNone/>
              <a:defRPr/>
            </a:pPr>
            <a:r>
              <a:rPr lang="en-US" sz="4000" dirty="0" smtClean="0">
                <a:solidFill>
                  <a:schemeClr val="accent1">
                    <a:lumMod val="50000"/>
                  </a:schemeClr>
                </a:solidFill>
                <a:latin typeface="Comic Sans MS" pitchFamily="66" charset="0"/>
              </a:rPr>
              <a:t>What we drag around may impair our ability to move again   in community with others…and with ourselves</a:t>
            </a:r>
          </a:p>
        </p:txBody>
      </p:sp>
    </p:spTree>
    <p:extLst>
      <p:ext uri="{BB962C8B-B14F-4D97-AF65-F5344CB8AC3E}">
        <p14:creationId xmlns:p14="http://schemas.microsoft.com/office/powerpoint/2010/main" val="2454618417"/>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theme/theme1.xml><?xml version="1.0" encoding="utf-8"?>
<a:theme xmlns:a="http://schemas.openxmlformats.org/drawingml/2006/main" name="Revolution">
  <a:themeElements>
    <a:clrScheme name="Revolution">
      <a:dk1>
        <a:sysClr val="windowText" lastClr="000000"/>
      </a:dk1>
      <a:lt1>
        <a:sysClr val="window" lastClr="FFFFFF"/>
      </a:lt1>
      <a:dk2>
        <a:srgbClr val="1B3861"/>
      </a:dk2>
      <a:lt2>
        <a:srgbClr val="38ABED"/>
      </a:lt2>
      <a:accent1>
        <a:srgbClr val="0C5986"/>
      </a:accent1>
      <a:accent2>
        <a:srgbClr val="DDF53D"/>
      </a:accent2>
      <a:accent3>
        <a:srgbClr val="508709"/>
      </a:accent3>
      <a:accent4>
        <a:srgbClr val="BF5E00"/>
      </a:accent4>
      <a:accent5>
        <a:srgbClr val="9C0001"/>
      </a:accent5>
      <a:accent6>
        <a:srgbClr val="660075"/>
      </a:accent6>
      <a:hlink>
        <a:srgbClr val="ABF24D"/>
      </a:hlink>
      <a:folHlink>
        <a:srgbClr val="A0E7FB"/>
      </a:folHlink>
    </a:clrScheme>
    <a:fontScheme name="Revolution">
      <a:majorFont>
        <a:latin typeface="Trebuchet MS"/>
        <a:ea typeface=""/>
        <a:cs typeface=""/>
        <a:font script="Jpan" typeface="ＭＳ ゴシック"/>
        <a:font script="Hans" typeface="宋体"/>
        <a:font script="Hant" typeface="新細明體"/>
      </a:majorFont>
      <a:minorFont>
        <a:latin typeface="Trebuchet MS"/>
        <a:ea typeface=""/>
        <a:cs typeface=""/>
        <a:font script="Jpan" typeface="ＭＳ ゴシック"/>
        <a:font script="Hans" typeface="宋体"/>
        <a:font script="Hant" typeface="新細明體"/>
      </a:minorFont>
    </a:fontScheme>
    <a:fmtScheme name="Revolution">
      <a:fillStyleLst>
        <a:solidFill>
          <a:schemeClr val="phClr"/>
        </a:solidFill>
        <a:solidFill>
          <a:schemeClr val="phClr"/>
        </a:soli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3175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innerShdw blurRad="50800" dist="25400" dir="10800000">
              <a:srgbClr val="808080">
                <a:alpha val="75000"/>
              </a:srgbClr>
            </a:innerShdw>
          </a:effectLst>
        </a:effectStyle>
        <a:effectStyle>
          <a:effectLst>
            <a:innerShdw blurRad="50800" dist="25400" dir="13500000">
              <a:srgbClr val="808080">
                <a:alpha val="75000"/>
              </a:srgbClr>
            </a:innerShdw>
            <a:outerShdw blurRad="63500" dist="50800" dir="5400000" algn="br" rotWithShape="0">
              <a:srgbClr val="000000">
                <a:alpha val="35000"/>
              </a:srgbClr>
            </a:outerShdw>
          </a:effectLst>
          <a:scene3d>
            <a:camera prst="orthographicFront">
              <a:rot lat="0" lon="0" rev="0"/>
            </a:camera>
            <a:lightRig rig="threePt" dir="tl">
              <a:rot lat="0" lon="0" rev="11400000"/>
            </a:lightRig>
          </a:scene3d>
          <a:sp3d contourW="12700" prstMaterial="softmetal">
            <a:bevelT w="63500" h="25400" prst="angle"/>
            <a:contourClr>
              <a:schemeClr val="ph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Revolution.thmx</Template>
  <TotalTime>257</TotalTime>
  <Words>760</Words>
  <Application>Microsoft Macintosh PowerPoint</Application>
  <PresentationFormat>On-screen Show (4:3)</PresentationFormat>
  <Paragraphs>160</Paragraphs>
  <Slides>27</Slides>
  <Notes>3</Notes>
  <HiddenSlides>0</HiddenSlides>
  <MMClips>0</MMClips>
  <ScaleCrop>false</ScaleCrop>
  <HeadingPairs>
    <vt:vector size="4" baseType="variant">
      <vt:variant>
        <vt:lpstr>Theme</vt:lpstr>
      </vt:variant>
      <vt:variant>
        <vt:i4>1</vt:i4>
      </vt:variant>
      <vt:variant>
        <vt:lpstr>Slide Titles</vt:lpstr>
      </vt:variant>
      <vt:variant>
        <vt:i4>27</vt:i4>
      </vt:variant>
    </vt:vector>
  </HeadingPairs>
  <TitlesOfParts>
    <vt:vector size="28" baseType="lpstr">
      <vt:lpstr>Revolution</vt:lpstr>
      <vt:lpstr>The Biology of Trauma</vt:lpstr>
      <vt:lpstr>Introduction</vt:lpstr>
      <vt:lpstr>PowerPoint Presentation</vt:lpstr>
      <vt:lpstr>PowerPoint Presentation</vt:lpstr>
      <vt:lpstr>PowerPoint Presentation</vt:lpstr>
      <vt:lpstr>We stop asking:      “What is wrong with this person?”  and begin asking….       “What has happened to this person?”  </vt:lpstr>
      <vt:lpstr>PowerPoint Presentation</vt:lpstr>
      <vt:lpstr>PowerPoint Presentation</vt:lpstr>
      <vt:lpstr>The Basics</vt:lpstr>
      <vt:lpstr>The brain and survival</vt:lpstr>
      <vt:lpstr>It develops bottom to top</vt:lpstr>
      <vt:lpstr>Your brain on crisis:  fight/flight/freeze</vt:lpstr>
      <vt:lpstr>Hypothalamic-Pituitary-Adrenal (HPA) Axis </vt:lpstr>
      <vt:lpstr> Psychophysiological Effects </vt:lpstr>
      <vt:lpstr>3 types of disruption</vt:lpstr>
      <vt:lpstr>Information Processing &amp; The Brain</vt:lpstr>
      <vt:lpstr>Memory Processes  and Trauma</vt:lpstr>
      <vt:lpstr>Emerging Information</vt:lpstr>
      <vt:lpstr>The body keeps score…</vt:lpstr>
      <vt:lpstr>Is there a fourth state?</vt:lpstr>
      <vt:lpstr>The vagus nerve</vt:lpstr>
      <vt:lpstr>PowerPoint Presentation</vt:lpstr>
      <vt:lpstr>PowerPoint Presentation</vt:lpstr>
      <vt:lpstr>PowerPoint Presentation</vt:lpstr>
      <vt:lpstr>And finally…</vt:lpstr>
      <vt:lpstr>…a brief word from our sponsor…</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Biology of Trauma</dc:title>
  <dc:creator>Elaine Hammond</dc:creator>
  <cp:lastModifiedBy>Elaine Hammond</cp:lastModifiedBy>
  <cp:revision>21</cp:revision>
  <dcterms:created xsi:type="dcterms:W3CDTF">2015-08-20T14:29:05Z</dcterms:created>
  <dcterms:modified xsi:type="dcterms:W3CDTF">2015-08-21T14:14:55Z</dcterms:modified>
</cp:coreProperties>
</file>